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oboto ExtraBold"/>
      <p:bold r:id="rId27"/>
      <p:boldItalic r:id="rId28"/>
    </p:embeddedFont>
    <p:embeddedFont>
      <p:font typeface="Roboto Black"/>
      <p:bold r:id="rId29"/>
      <p:boldItalic r:id="rId30"/>
    </p:embeddedFont>
    <p:embeddedFont>
      <p:font typeface="Roboto"/>
      <p:regular r:id="rId31"/>
      <p:bold r:id="rId32"/>
      <p:italic r:id="rId33"/>
      <p:boldItalic r:id="rId34"/>
    </p:embeddedFont>
    <p:embeddedFont>
      <p:font typeface="Roboto Medium"/>
      <p:regular r:id="rId35"/>
      <p:bold r:id="rId36"/>
      <p:italic r:id="rId37"/>
      <p:boldItalic r:id="rId38"/>
    </p:embeddedFont>
    <p:embeddedFont>
      <p:font typeface="Bebas Neue"/>
      <p:regular r:id="rId39"/>
    </p:embeddedFont>
    <p:embeddedFont>
      <p:font typeface="Outfit"/>
      <p:regular r:id="rId40"/>
      <p:bold r:id="rId41"/>
    </p:embeddedFont>
    <p:embeddedFont>
      <p:font typeface="PT Sans"/>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312E4A3-6BBB-4283-8F54-F145F96EA16A}">
  <a:tblStyle styleId="{9312E4A3-6BBB-4283-8F54-F145F96EA16A}"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Outfit-regular.fntdata"/><Relationship Id="rId20" Type="http://schemas.openxmlformats.org/officeDocument/2006/relationships/slide" Target="slides/slide15.xml"/><Relationship Id="rId42" Type="http://schemas.openxmlformats.org/officeDocument/2006/relationships/font" Target="fonts/PTSans-regular.fntdata"/><Relationship Id="rId41" Type="http://schemas.openxmlformats.org/officeDocument/2006/relationships/font" Target="fonts/Outfit-bold.fntdata"/><Relationship Id="rId22" Type="http://schemas.openxmlformats.org/officeDocument/2006/relationships/slide" Target="slides/slide17.xml"/><Relationship Id="rId44" Type="http://schemas.openxmlformats.org/officeDocument/2006/relationships/font" Target="fonts/PTSans-italic.fntdata"/><Relationship Id="rId21" Type="http://schemas.openxmlformats.org/officeDocument/2006/relationships/slide" Target="slides/slide16.xml"/><Relationship Id="rId43" Type="http://schemas.openxmlformats.org/officeDocument/2006/relationships/font" Target="fonts/PTSans-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PTSans-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ExtraBold-boldItalic.fntdata"/><Relationship Id="rId27" Type="http://schemas.openxmlformats.org/officeDocument/2006/relationships/font" Target="fonts/RobotoExtraBold-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lack-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font" Target="fonts/RobotoBlack-boldItalic.fntdata"/><Relationship Id="rId11" Type="http://schemas.openxmlformats.org/officeDocument/2006/relationships/slide" Target="slides/slide6.xml"/><Relationship Id="rId33" Type="http://schemas.openxmlformats.org/officeDocument/2006/relationships/font" Target="fonts/Roboto-italic.fntdata"/><Relationship Id="rId10" Type="http://schemas.openxmlformats.org/officeDocument/2006/relationships/slide" Target="slides/slide5.xml"/><Relationship Id="rId32" Type="http://schemas.openxmlformats.org/officeDocument/2006/relationships/font" Target="fonts/Roboto-bold.fntdata"/><Relationship Id="rId13" Type="http://schemas.openxmlformats.org/officeDocument/2006/relationships/slide" Target="slides/slide8.xml"/><Relationship Id="rId35" Type="http://schemas.openxmlformats.org/officeDocument/2006/relationships/font" Target="fonts/RobotoMedium-regular.fntdata"/><Relationship Id="rId12" Type="http://schemas.openxmlformats.org/officeDocument/2006/relationships/slide" Target="slides/slide7.xml"/><Relationship Id="rId34" Type="http://schemas.openxmlformats.org/officeDocument/2006/relationships/font" Target="fonts/Roboto-boldItalic.fntdata"/><Relationship Id="rId15" Type="http://schemas.openxmlformats.org/officeDocument/2006/relationships/slide" Target="slides/slide10.xml"/><Relationship Id="rId37" Type="http://schemas.openxmlformats.org/officeDocument/2006/relationships/font" Target="fonts/RobotoMedium-italic.fntdata"/><Relationship Id="rId14" Type="http://schemas.openxmlformats.org/officeDocument/2006/relationships/slide" Target="slides/slide9.xml"/><Relationship Id="rId36" Type="http://schemas.openxmlformats.org/officeDocument/2006/relationships/font" Target="fonts/RobotoMedium-bold.fntdata"/><Relationship Id="rId17" Type="http://schemas.openxmlformats.org/officeDocument/2006/relationships/slide" Target="slides/slide12.xml"/><Relationship Id="rId39" Type="http://schemas.openxmlformats.org/officeDocument/2006/relationships/font" Target="fonts/BebasNeue-regular.fntdata"/><Relationship Id="rId16" Type="http://schemas.openxmlformats.org/officeDocument/2006/relationships/slide" Target="slides/slide11.xml"/><Relationship Id="rId38" Type="http://schemas.openxmlformats.org/officeDocument/2006/relationships/font" Target="fonts/RobotoMedium-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4e411f88ce_3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4e411f88ce_3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515767979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3515767979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515767979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3515767979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515767979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515767979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515767979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3515767979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515767979c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3515767979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515767979c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3515767979c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This bar chart illustrates the weather alert broadcasted by the National Weather Service in response to storm Urgency and Severity notifications received by the NWS.</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Upon receiving Urgency and Severity data, the weather API broadcasts a different type of alert (i.e. response), such as “All Clear”, “Avoid”, or “Shelter”.</a:t>
            </a:r>
            <a:endParaRPr sz="1000"/>
          </a:p>
          <a:p>
            <a:pPr indent="0" lvl="0" marL="0" rtl="0" algn="l">
              <a:spcBef>
                <a:spcPts val="0"/>
              </a:spcBef>
              <a:spcAft>
                <a:spcPts val="0"/>
              </a:spcAft>
              <a:buNone/>
            </a:pPr>
            <a:r>
              <a:t/>
            </a:r>
            <a:endParaRPr sz="1000"/>
          </a:p>
          <a:p>
            <a:pPr indent="0" lvl="0" marL="0" rtl="0" algn="l">
              <a:spcBef>
                <a:spcPts val="0"/>
              </a:spcBef>
              <a:spcAft>
                <a:spcPts val="0"/>
              </a:spcAft>
              <a:buClr>
                <a:schemeClr val="dk1"/>
              </a:buClr>
              <a:buSzPts val="1100"/>
              <a:buFont typeface="Arial"/>
              <a:buNone/>
            </a:pPr>
            <a:r>
              <a:rPr lang="en" sz="1000">
                <a:solidFill>
                  <a:schemeClr val="dk1"/>
                </a:solidFill>
              </a:rPr>
              <a:t>The Red Cross is advised to act as quickly as possible upon receiving an “Expected” or “Future” urgency broadcast, and - assuming that </a:t>
            </a:r>
            <a:endParaRPr sz="10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515767979c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3515767979c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34f2524c0c0_0_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34f2524c0c0_0_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515767979c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3515767979c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515767979c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515767979c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4f2524c0c0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4f2524c0c0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515767979c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3515767979c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515767979c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3515767979c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4e411f88ce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4e411f88c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4f2524c0c0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4f2524c0c0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ABOUT THE RED CROSS</a:t>
            </a:r>
            <a:endParaRPr sz="1400"/>
          </a:p>
          <a:p>
            <a:pPr indent="-317500" lvl="0" marL="457200" rtl="0" algn="l">
              <a:spcBef>
                <a:spcPts val="0"/>
              </a:spcBef>
              <a:spcAft>
                <a:spcPts val="0"/>
              </a:spcAft>
              <a:buSzPts val="1400"/>
              <a:buChar char="●"/>
            </a:pPr>
            <a:r>
              <a:rPr lang="en" sz="1400"/>
              <a:t>According to their mission statement, the Red Cross aims to </a:t>
            </a:r>
            <a:r>
              <a:rPr b="1" lang="en" sz="1400"/>
              <a:t>alleviate suffering during emergencies</a:t>
            </a:r>
            <a:endParaRPr b="1" sz="1400"/>
          </a:p>
          <a:p>
            <a:pPr indent="-317500" lvl="0" marL="457200" rtl="0" algn="l">
              <a:spcBef>
                <a:spcPts val="0"/>
              </a:spcBef>
              <a:spcAft>
                <a:spcPts val="0"/>
              </a:spcAft>
              <a:buSzPts val="1400"/>
              <a:buChar char="●"/>
            </a:pPr>
            <a:r>
              <a:rPr lang="en" sz="1400"/>
              <a:t>They are a non-profit organization which relies largely on volunteers to provide aid</a:t>
            </a:r>
            <a:endParaRPr sz="1400"/>
          </a:p>
          <a:p>
            <a:pPr indent="-317500" lvl="1" marL="914400" rtl="0" algn="l">
              <a:spcBef>
                <a:spcPts val="0"/>
              </a:spcBef>
              <a:spcAft>
                <a:spcPts val="0"/>
              </a:spcAft>
              <a:buSzPts val="1400"/>
              <a:buChar char="○"/>
            </a:pPr>
            <a:r>
              <a:rPr lang="en" sz="1400"/>
              <a:t>95% of all disaster relief workers are volunteers</a:t>
            </a:r>
            <a:endParaRPr sz="1400"/>
          </a:p>
          <a:p>
            <a:pPr indent="-317500" lvl="0" marL="457200" rtl="0" algn="l">
              <a:spcBef>
                <a:spcPts val="0"/>
              </a:spcBef>
              <a:spcAft>
                <a:spcPts val="0"/>
              </a:spcAft>
              <a:buClr>
                <a:schemeClr val="dk1"/>
              </a:buClr>
              <a:buSzPts val="1400"/>
              <a:buChar char="●"/>
            </a:pPr>
            <a:r>
              <a:rPr lang="en" sz="1400">
                <a:solidFill>
                  <a:schemeClr val="dk1"/>
                </a:solidFill>
              </a:rPr>
              <a:t>Apart from domestic service, red cross also provides international emergency support.</a:t>
            </a:r>
            <a:endParaRPr sz="1400"/>
          </a:p>
          <a:p>
            <a:pPr indent="-317500" lvl="0" marL="457200" rtl="0" algn="l">
              <a:spcBef>
                <a:spcPts val="0"/>
              </a:spcBef>
              <a:spcAft>
                <a:spcPts val="0"/>
              </a:spcAft>
              <a:buSzPts val="1400"/>
              <a:buChar char="●"/>
            </a:pPr>
            <a:r>
              <a:rPr lang="en" sz="1400"/>
              <a:t>Beyond immediate </a:t>
            </a:r>
            <a:r>
              <a:rPr lang="en" sz="1400"/>
              <a:t>response</a:t>
            </a:r>
            <a:r>
              <a:rPr lang="en" sz="1400"/>
              <a:t> services, the Red Cross also:</a:t>
            </a:r>
            <a:endParaRPr sz="1400"/>
          </a:p>
          <a:p>
            <a:pPr indent="-317500" lvl="1" marL="914400" rtl="0" algn="l">
              <a:spcBef>
                <a:spcPts val="0"/>
              </a:spcBef>
              <a:spcAft>
                <a:spcPts val="0"/>
              </a:spcAft>
              <a:buSzPts val="1400"/>
              <a:buChar char="○"/>
            </a:pPr>
            <a:r>
              <a:rPr lang="en" sz="1400"/>
              <a:t>Offers training programs, such as CPR, first aid, and basic life support (also known as BLS)</a:t>
            </a:r>
            <a:endParaRPr sz="1400"/>
          </a:p>
          <a:p>
            <a:pPr indent="-317500" lvl="1" marL="914400" rtl="0" algn="l">
              <a:spcBef>
                <a:spcPts val="0"/>
              </a:spcBef>
              <a:spcAft>
                <a:spcPts val="0"/>
              </a:spcAft>
              <a:buSzPts val="1400"/>
              <a:buChar char="○"/>
            </a:pPr>
            <a:r>
              <a:rPr lang="en" sz="1400"/>
              <a:t>Red cross provides emergency communication support and financial aid assistance to military families.</a:t>
            </a:r>
            <a:endParaRPr sz="1400"/>
          </a:p>
          <a:p>
            <a:pPr indent="0" lvl="0" marL="914400" rtl="0" algn="l">
              <a:spcBef>
                <a:spcPts val="0"/>
              </a:spcBef>
              <a:spcAft>
                <a:spcPts val="0"/>
              </a:spcAft>
              <a:buNone/>
            </a:pPr>
            <a:r>
              <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DISASTER RELIEF</a:t>
            </a:r>
            <a:endParaRPr sz="1400"/>
          </a:p>
          <a:p>
            <a:pPr indent="-317500" lvl="1" marL="914400" rtl="0" algn="l">
              <a:spcBef>
                <a:spcPts val="0"/>
              </a:spcBef>
              <a:spcAft>
                <a:spcPts val="0"/>
              </a:spcAft>
              <a:buSzPts val="1400"/>
              <a:buChar char="○"/>
            </a:pPr>
            <a:r>
              <a:rPr lang="en" sz="1400"/>
              <a:t>The Red Cross responds to an emergency </a:t>
            </a:r>
            <a:r>
              <a:rPr lang="en" sz="1400" u="sng"/>
              <a:t>every 8 minutes</a:t>
            </a:r>
            <a:r>
              <a:rPr lang="en" sz="1400"/>
              <a:t>. Emergencies range from the average house fire to natural disasters, such as wildfires, tornadoes, and hurricanes</a:t>
            </a:r>
            <a:endParaRPr sz="1400"/>
          </a:p>
          <a:p>
            <a:pPr indent="-317500" lvl="1" marL="914400" rtl="0" algn="l">
              <a:spcBef>
                <a:spcPts val="0"/>
              </a:spcBef>
              <a:spcAft>
                <a:spcPts val="0"/>
              </a:spcAft>
              <a:buSzPts val="1400"/>
              <a:buChar char="○"/>
            </a:pPr>
            <a:r>
              <a:rPr lang="en" sz="1400"/>
              <a:t>The resources and aid provided by </a:t>
            </a:r>
            <a:r>
              <a:rPr lang="en" sz="1400"/>
              <a:t>the Red Cross is always adapted to suit the unique needs of the community and disaster at hand, and they consistently aim to provide both immediate response aid - such as evacuation services and emergency supply distribution- and long-term relief in the form of community-wide grants and financial aid given to individual families.</a:t>
            </a:r>
            <a:endParaRPr sz="14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4e411f88ce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4e411f88ce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4f2524c0c0_0_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4f2524c0c0_0_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4f2524c0c0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4f2524c0c0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4e411f88ce_3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34e411f88ce_3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4e411f88ce_3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34e411f88ce_3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53025" y="4304575"/>
            <a:ext cx="9233400" cy="868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ph idx="2" type="pic"/>
          </p:nvPr>
        </p:nvSpPr>
        <p:spPr>
          <a:xfrm>
            <a:off x="537300" y="540425"/>
            <a:ext cx="5918700" cy="4069200"/>
          </a:xfrm>
          <a:prstGeom prst="rect">
            <a:avLst/>
          </a:prstGeom>
          <a:noFill/>
          <a:ln>
            <a:noFill/>
          </a:ln>
        </p:spPr>
      </p:sp>
      <p:sp>
        <p:nvSpPr>
          <p:cNvPr id="11" name="Google Shape;11;p2"/>
          <p:cNvSpPr txBox="1"/>
          <p:nvPr>
            <p:ph type="ctrTitle"/>
          </p:nvPr>
        </p:nvSpPr>
        <p:spPr>
          <a:xfrm>
            <a:off x="3084375" y="1310850"/>
            <a:ext cx="5133300" cy="1956900"/>
          </a:xfrm>
          <a:prstGeom prst="rect">
            <a:avLst/>
          </a:prstGeom>
        </p:spPr>
        <p:txBody>
          <a:bodyPr anchorCtr="0" anchor="b" bIns="91425" lIns="91425" spcFirstLastPara="1" rIns="91425" wrap="square" tIns="91425">
            <a:noAutofit/>
          </a:bodyPr>
          <a:lstStyle>
            <a:lvl1pPr lvl="0" algn="l">
              <a:spcBef>
                <a:spcPts val="0"/>
              </a:spcBef>
              <a:spcAft>
                <a:spcPts val="0"/>
              </a:spcAft>
              <a:buSzPts val="5200"/>
              <a:buNone/>
              <a:defRPr sz="4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3084375" y="3384575"/>
            <a:ext cx="5133300" cy="371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None/>
              <a:defRPr sz="1600">
                <a:solidFill>
                  <a:schemeClr val="dk1"/>
                </a:solidFill>
              </a:defRPr>
            </a:lvl1pPr>
            <a:lvl2pPr lvl="1" algn="ctr">
              <a:lnSpc>
                <a:spcPct val="100000"/>
              </a:lnSpc>
              <a:spcBef>
                <a:spcPts val="0"/>
              </a:spcBef>
              <a:spcAft>
                <a:spcPts val="0"/>
              </a:spcAft>
              <a:buClr>
                <a:schemeClr val="dk1"/>
              </a:buClr>
              <a:buSzPts val="1400"/>
              <a:buNone/>
              <a:defRPr sz="1400">
                <a:solidFill>
                  <a:schemeClr val="dk1"/>
                </a:solidFill>
              </a:defRPr>
            </a:lvl2pPr>
            <a:lvl3pPr lvl="2" algn="ctr">
              <a:lnSpc>
                <a:spcPct val="100000"/>
              </a:lnSpc>
              <a:spcBef>
                <a:spcPts val="0"/>
              </a:spcBef>
              <a:spcAft>
                <a:spcPts val="0"/>
              </a:spcAft>
              <a:buClr>
                <a:schemeClr val="dk1"/>
              </a:buClr>
              <a:buSzPts val="1400"/>
              <a:buNone/>
              <a:defRPr sz="1400">
                <a:solidFill>
                  <a:schemeClr val="dk1"/>
                </a:solidFill>
              </a:defRPr>
            </a:lvl3pPr>
            <a:lvl4pPr lvl="3" algn="ctr">
              <a:lnSpc>
                <a:spcPct val="100000"/>
              </a:lnSpc>
              <a:spcBef>
                <a:spcPts val="0"/>
              </a:spcBef>
              <a:spcAft>
                <a:spcPts val="0"/>
              </a:spcAft>
              <a:buClr>
                <a:schemeClr val="dk1"/>
              </a:buClr>
              <a:buSzPts val="1400"/>
              <a:buNone/>
              <a:defRPr sz="1400">
                <a:solidFill>
                  <a:schemeClr val="dk1"/>
                </a:solidFill>
              </a:defRPr>
            </a:lvl4pPr>
            <a:lvl5pPr lvl="4" algn="ctr">
              <a:lnSpc>
                <a:spcPct val="100000"/>
              </a:lnSpc>
              <a:spcBef>
                <a:spcPts val="0"/>
              </a:spcBef>
              <a:spcAft>
                <a:spcPts val="0"/>
              </a:spcAft>
              <a:buClr>
                <a:schemeClr val="dk1"/>
              </a:buClr>
              <a:buSzPts val="1400"/>
              <a:buNone/>
              <a:defRPr sz="1400">
                <a:solidFill>
                  <a:schemeClr val="dk1"/>
                </a:solidFill>
              </a:defRPr>
            </a:lvl5pPr>
            <a:lvl6pPr lvl="5" algn="ctr">
              <a:lnSpc>
                <a:spcPct val="100000"/>
              </a:lnSpc>
              <a:spcBef>
                <a:spcPts val="0"/>
              </a:spcBef>
              <a:spcAft>
                <a:spcPts val="0"/>
              </a:spcAft>
              <a:buClr>
                <a:schemeClr val="dk1"/>
              </a:buClr>
              <a:buSzPts val="1400"/>
              <a:buNone/>
              <a:defRPr sz="1400">
                <a:solidFill>
                  <a:schemeClr val="dk1"/>
                </a:solidFill>
              </a:defRPr>
            </a:lvl6pPr>
            <a:lvl7pPr lvl="6" algn="ctr">
              <a:lnSpc>
                <a:spcPct val="100000"/>
              </a:lnSpc>
              <a:spcBef>
                <a:spcPts val="0"/>
              </a:spcBef>
              <a:spcAft>
                <a:spcPts val="0"/>
              </a:spcAft>
              <a:buClr>
                <a:schemeClr val="dk1"/>
              </a:buClr>
              <a:buSzPts val="1400"/>
              <a:buNone/>
              <a:defRPr sz="1400">
                <a:solidFill>
                  <a:schemeClr val="dk1"/>
                </a:solidFill>
              </a:defRPr>
            </a:lvl7pPr>
            <a:lvl8pPr lvl="7" algn="ctr">
              <a:lnSpc>
                <a:spcPct val="100000"/>
              </a:lnSpc>
              <a:spcBef>
                <a:spcPts val="0"/>
              </a:spcBef>
              <a:spcAft>
                <a:spcPts val="0"/>
              </a:spcAft>
              <a:buClr>
                <a:schemeClr val="dk1"/>
              </a:buClr>
              <a:buSzPts val="1400"/>
              <a:buNone/>
              <a:defRPr sz="1400">
                <a:solidFill>
                  <a:schemeClr val="dk1"/>
                </a:solidFill>
              </a:defRPr>
            </a:lvl8pPr>
            <a:lvl9pPr lvl="8" algn="ctr">
              <a:lnSpc>
                <a:spcPct val="100000"/>
              </a:lnSpc>
              <a:spcBef>
                <a:spcPts val="0"/>
              </a:spcBef>
              <a:spcAft>
                <a:spcPts val="0"/>
              </a:spcAft>
              <a:buClr>
                <a:schemeClr val="dk1"/>
              </a:buClr>
              <a:buSzPts val="1400"/>
              <a:buNone/>
              <a:defRPr sz="1400">
                <a:solidFill>
                  <a:schemeClr val="dk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1699075" y="1812650"/>
            <a:ext cx="5825100" cy="10323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1" name="Google Shape;51;p11"/>
          <p:cNvSpPr txBox="1"/>
          <p:nvPr>
            <p:ph idx="1" type="subTitle"/>
          </p:nvPr>
        </p:nvSpPr>
        <p:spPr>
          <a:xfrm>
            <a:off x="1699075" y="2921050"/>
            <a:ext cx="5825100" cy="40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7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53" name="Shape 53"/>
        <p:cNvGrpSpPr/>
        <p:nvPr/>
      </p:nvGrpSpPr>
      <p:grpSpPr>
        <a:xfrm>
          <a:off x="0" y="0"/>
          <a:ext cx="0" cy="0"/>
          <a:chOff x="0" y="0"/>
          <a:chExt cx="0" cy="0"/>
        </a:xfrm>
      </p:grpSpPr>
      <p:sp>
        <p:nvSpPr>
          <p:cNvPr id="54" name="Google Shape;54;p13"/>
          <p:cNvSpPr/>
          <p:nvPr/>
        </p:nvSpPr>
        <p:spPr>
          <a:xfrm>
            <a:off x="-58500" y="4600375"/>
            <a:ext cx="9262200" cy="572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ph idx="2" type="pic"/>
          </p:nvPr>
        </p:nvSpPr>
        <p:spPr>
          <a:xfrm>
            <a:off x="4320275" y="539500"/>
            <a:ext cx="4286400" cy="4320900"/>
          </a:xfrm>
          <a:prstGeom prst="rect">
            <a:avLst/>
          </a:prstGeom>
          <a:noFill/>
          <a:ln>
            <a:noFill/>
          </a:ln>
        </p:spPr>
      </p:sp>
      <p:sp>
        <p:nvSpPr>
          <p:cNvPr id="56" name="Google Shape;56;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8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57" name="Google Shape;57;p13"/>
          <p:cNvSpPr txBox="1"/>
          <p:nvPr>
            <p:ph idx="1" type="subTitle"/>
          </p:nvPr>
        </p:nvSpPr>
        <p:spPr>
          <a:xfrm>
            <a:off x="1556874" y="1634608"/>
            <a:ext cx="2305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8" name="Google Shape;58;p13"/>
          <p:cNvSpPr txBox="1"/>
          <p:nvPr>
            <p:ph idx="3" type="subTitle"/>
          </p:nvPr>
        </p:nvSpPr>
        <p:spPr>
          <a:xfrm>
            <a:off x="4698474" y="1634608"/>
            <a:ext cx="2305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9" name="Google Shape;59;p13"/>
          <p:cNvSpPr txBox="1"/>
          <p:nvPr>
            <p:ph idx="4" type="subTitle"/>
          </p:nvPr>
        </p:nvSpPr>
        <p:spPr>
          <a:xfrm>
            <a:off x="4698475" y="2592388"/>
            <a:ext cx="2305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0" name="Google Shape;60;p13"/>
          <p:cNvSpPr txBox="1"/>
          <p:nvPr>
            <p:ph idx="5" type="subTitle"/>
          </p:nvPr>
        </p:nvSpPr>
        <p:spPr>
          <a:xfrm>
            <a:off x="1552657" y="2592388"/>
            <a:ext cx="2305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1" name="Google Shape;61;p13"/>
          <p:cNvSpPr txBox="1"/>
          <p:nvPr>
            <p:ph hasCustomPrompt="1" idx="6" type="title"/>
          </p:nvPr>
        </p:nvSpPr>
        <p:spPr>
          <a:xfrm>
            <a:off x="913075" y="1526934"/>
            <a:ext cx="501600" cy="385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lt1"/>
                </a:solidFill>
                <a:latin typeface="Roboto Medium"/>
                <a:ea typeface="Roboto Medium"/>
                <a:cs typeface="Roboto Medium"/>
                <a:sym typeface="Roboto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 name="Google Shape;62;p13"/>
          <p:cNvSpPr txBox="1"/>
          <p:nvPr>
            <p:ph hasCustomPrompt="1" idx="7" type="title"/>
          </p:nvPr>
        </p:nvSpPr>
        <p:spPr>
          <a:xfrm>
            <a:off x="4054711" y="2482305"/>
            <a:ext cx="501600" cy="385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lt1"/>
                </a:solidFill>
                <a:latin typeface="Roboto Medium"/>
                <a:ea typeface="Roboto Medium"/>
                <a:cs typeface="Roboto Medium"/>
                <a:sym typeface="Roboto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p:nvPr>
            <p:ph hasCustomPrompt="1" idx="8" type="title"/>
          </p:nvPr>
        </p:nvSpPr>
        <p:spPr>
          <a:xfrm>
            <a:off x="4054656" y="1526934"/>
            <a:ext cx="501600" cy="385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lt1"/>
                </a:solidFill>
                <a:latin typeface="Roboto Medium"/>
                <a:ea typeface="Roboto Medium"/>
                <a:cs typeface="Roboto Medium"/>
                <a:sym typeface="Roboto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4" name="Google Shape;64;p13"/>
          <p:cNvSpPr txBox="1"/>
          <p:nvPr>
            <p:ph hasCustomPrompt="1" idx="9" type="title"/>
          </p:nvPr>
        </p:nvSpPr>
        <p:spPr>
          <a:xfrm>
            <a:off x="913075" y="2482305"/>
            <a:ext cx="501600" cy="385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lt1"/>
                </a:solidFill>
                <a:latin typeface="Roboto Medium"/>
                <a:ea typeface="Roboto Medium"/>
                <a:cs typeface="Roboto Medium"/>
                <a:sym typeface="Roboto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p:nvPr>
            <p:ph idx="13" type="subTitle"/>
          </p:nvPr>
        </p:nvSpPr>
        <p:spPr>
          <a:xfrm>
            <a:off x="4698476" y="3550167"/>
            <a:ext cx="2305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6" name="Google Shape;66;p13"/>
          <p:cNvSpPr txBox="1"/>
          <p:nvPr>
            <p:ph idx="14" type="subTitle"/>
          </p:nvPr>
        </p:nvSpPr>
        <p:spPr>
          <a:xfrm>
            <a:off x="1562355" y="3550167"/>
            <a:ext cx="2305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7" name="Google Shape;67;p13"/>
          <p:cNvSpPr txBox="1"/>
          <p:nvPr>
            <p:ph hasCustomPrompt="1" idx="15" type="title"/>
          </p:nvPr>
        </p:nvSpPr>
        <p:spPr>
          <a:xfrm>
            <a:off x="4054711" y="3435972"/>
            <a:ext cx="501600" cy="385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lt1"/>
                </a:solidFill>
                <a:latin typeface="Roboto Medium"/>
                <a:ea typeface="Roboto Medium"/>
                <a:cs typeface="Roboto Medium"/>
                <a:sym typeface="Roboto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p:nvPr>
            <p:ph hasCustomPrompt="1" idx="16" type="title"/>
          </p:nvPr>
        </p:nvSpPr>
        <p:spPr>
          <a:xfrm>
            <a:off x="913075" y="3435972"/>
            <a:ext cx="501600" cy="385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lt1"/>
                </a:solidFill>
                <a:latin typeface="Roboto Medium"/>
                <a:ea typeface="Roboto Medium"/>
                <a:cs typeface="Roboto Medium"/>
                <a:sym typeface="Roboto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p:nvPr>
            <p:ph idx="17" type="subTitle"/>
          </p:nvPr>
        </p:nvSpPr>
        <p:spPr>
          <a:xfrm>
            <a:off x="1556874" y="1353218"/>
            <a:ext cx="2305500" cy="385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700">
                <a:solidFill>
                  <a:schemeClr val="accent1"/>
                </a:solidFil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70" name="Google Shape;70;p13"/>
          <p:cNvSpPr txBox="1"/>
          <p:nvPr>
            <p:ph idx="18" type="subTitle"/>
          </p:nvPr>
        </p:nvSpPr>
        <p:spPr>
          <a:xfrm>
            <a:off x="4698475" y="1353218"/>
            <a:ext cx="2305500" cy="385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700">
                <a:solidFill>
                  <a:schemeClr val="accent1"/>
                </a:solidFil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71" name="Google Shape;71;p13"/>
          <p:cNvSpPr txBox="1"/>
          <p:nvPr>
            <p:ph idx="19" type="subTitle"/>
          </p:nvPr>
        </p:nvSpPr>
        <p:spPr>
          <a:xfrm>
            <a:off x="4698475" y="2310492"/>
            <a:ext cx="2305500" cy="385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700">
                <a:solidFill>
                  <a:schemeClr val="accent1"/>
                </a:solidFil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72" name="Google Shape;72;p13"/>
          <p:cNvSpPr txBox="1"/>
          <p:nvPr>
            <p:ph idx="20" type="subTitle"/>
          </p:nvPr>
        </p:nvSpPr>
        <p:spPr>
          <a:xfrm>
            <a:off x="1552657" y="2310492"/>
            <a:ext cx="2305500" cy="385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700">
                <a:solidFill>
                  <a:schemeClr val="accent1"/>
                </a:solidFil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73" name="Google Shape;73;p13"/>
          <p:cNvSpPr txBox="1"/>
          <p:nvPr>
            <p:ph idx="21" type="subTitle"/>
          </p:nvPr>
        </p:nvSpPr>
        <p:spPr>
          <a:xfrm>
            <a:off x="4698475" y="3267766"/>
            <a:ext cx="2305500" cy="385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700">
                <a:solidFill>
                  <a:schemeClr val="accent1"/>
                </a:solidFil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74" name="Google Shape;74;p13"/>
          <p:cNvSpPr txBox="1"/>
          <p:nvPr>
            <p:ph idx="22" type="subTitle"/>
          </p:nvPr>
        </p:nvSpPr>
        <p:spPr>
          <a:xfrm>
            <a:off x="1562355" y="3267766"/>
            <a:ext cx="2305500" cy="385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700">
                <a:solidFill>
                  <a:schemeClr val="accent1"/>
                </a:solidFil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75" name="Shape 75"/>
        <p:cNvGrpSpPr/>
        <p:nvPr/>
      </p:nvGrpSpPr>
      <p:grpSpPr>
        <a:xfrm>
          <a:off x="0" y="0"/>
          <a:ext cx="0" cy="0"/>
          <a:chOff x="0" y="0"/>
          <a:chExt cx="0" cy="0"/>
        </a:xfrm>
      </p:grpSpPr>
      <p:sp>
        <p:nvSpPr>
          <p:cNvPr id="76" name="Google Shape;76;p14"/>
          <p:cNvSpPr txBox="1"/>
          <p:nvPr>
            <p:ph type="title"/>
          </p:nvPr>
        </p:nvSpPr>
        <p:spPr>
          <a:xfrm>
            <a:off x="713351" y="1430625"/>
            <a:ext cx="7606800" cy="3996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b="1" sz="2400">
                <a:latin typeface="Roboto"/>
                <a:ea typeface="Roboto"/>
                <a:cs typeface="Roboto"/>
                <a:sym typeface="Roboto"/>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77" name="Google Shape;77;p14"/>
          <p:cNvSpPr txBox="1"/>
          <p:nvPr>
            <p:ph idx="1" type="subTitle"/>
          </p:nvPr>
        </p:nvSpPr>
        <p:spPr>
          <a:xfrm>
            <a:off x="713351" y="567500"/>
            <a:ext cx="7606800" cy="89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3000"/>
              <a:buNone/>
              <a:defRPr sz="23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BODY_1">
    <p:spTree>
      <p:nvGrpSpPr>
        <p:cNvPr id="78" name="Shape 78"/>
        <p:cNvGrpSpPr/>
        <p:nvPr/>
      </p:nvGrpSpPr>
      <p:grpSpPr>
        <a:xfrm>
          <a:off x="0" y="0"/>
          <a:ext cx="0" cy="0"/>
          <a:chOff x="0" y="0"/>
          <a:chExt cx="0" cy="0"/>
        </a:xfrm>
      </p:grpSpPr>
      <p:sp>
        <p:nvSpPr>
          <p:cNvPr id="79" name="Google Shape;79;p15"/>
          <p:cNvSpPr/>
          <p:nvPr/>
        </p:nvSpPr>
        <p:spPr>
          <a:xfrm>
            <a:off x="537300" y="1155850"/>
            <a:ext cx="8069100" cy="3452700"/>
          </a:xfrm>
          <a:prstGeom prst="rect">
            <a:avLst/>
          </a:prstGeom>
          <a:solidFill>
            <a:schemeClr val="accent4"/>
          </a:solidFill>
          <a:ln>
            <a:noFill/>
          </a:ln>
          <a:effectLst>
            <a:outerShdw blurRad="157163" rotWithShape="0" algn="bl" dir="4560000" dist="1143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txBox="1"/>
          <p:nvPr>
            <p:ph type="title"/>
          </p:nvPr>
        </p:nvSpPr>
        <p:spPr>
          <a:xfrm>
            <a:off x="720000" y="445025"/>
            <a:ext cx="7710900" cy="572700"/>
          </a:xfrm>
          <a:prstGeom prst="rect">
            <a:avLst/>
          </a:prstGeom>
          <a:noFill/>
        </p:spPr>
        <p:txBody>
          <a:bodyPr anchorCtr="0" anchor="t" bIns="91425" lIns="91425" spcFirstLastPara="1" rIns="91425" wrap="square" tIns="91425">
            <a:noAutofit/>
          </a:bodyPr>
          <a:lstStyle>
            <a:lvl1pPr lvl="0" rtl="0" algn="l">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1" name="Google Shape;81;p15"/>
          <p:cNvSpPr txBox="1"/>
          <p:nvPr>
            <p:ph idx="1" type="body"/>
          </p:nvPr>
        </p:nvSpPr>
        <p:spPr>
          <a:xfrm>
            <a:off x="720000" y="1291950"/>
            <a:ext cx="3703200" cy="317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sz="1200"/>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15000"/>
              </a:lnSpc>
              <a:spcBef>
                <a:spcPts val="0"/>
              </a:spcBef>
              <a:spcAft>
                <a:spcPts val="0"/>
              </a:spcAft>
              <a:buSzPts val="1200"/>
              <a:buFont typeface="Nunito Light"/>
              <a:buChar char="■"/>
              <a:defRPr/>
            </a:lvl3pPr>
            <a:lvl4pPr indent="-304800" lvl="3" marL="1828800" rtl="0">
              <a:lnSpc>
                <a:spcPct val="115000"/>
              </a:lnSpc>
              <a:spcBef>
                <a:spcPts val="1600"/>
              </a:spcBef>
              <a:spcAft>
                <a:spcPts val="0"/>
              </a:spcAft>
              <a:buSzPts val="1200"/>
              <a:buFont typeface="Nunito Light"/>
              <a:buChar char="●"/>
              <a:defRPr/>
            </a:lvl4pPr>
            <a:lvl5pPr indent="-304800" lvl="4" marL="2286000" rtl="0">
              <a:lnSpc>
                <a:spcPct val="115000"/>
              </a:lnSpc>
              <a:spcBef>
                <a:spcPts val="1600"/>
              </a:spcBef>
              <a:spcAft>
                <a:spcPts val="0"/>
              </a:spcAft>
              <a:buSzPts val="1200"/>
              <a:buFont typeface="Nunito Light"/>
              <a:buChar char="○"/>
              <a:defRPr/>
            </a:lvl5pPr>
            <a:lvl6pPr indent="-304800" lvl="5" marL="2743200" rtl="0">
              <a:lnSpc>
                <a:spcPct val="115000"/>
              </a:lnSpc>
              <a:spcBef>
                <a:spcPts val="1600"/>
              </a:spcBef>
              <a:spcAft>
                <a:spcPts val="0"/>
              </a:spcAft>
              <a:buSzPts val="1200"/>
              <a:buFont typeface="Nunito Light"/>
              <a:buChar char="■"/>
              <a:defRPr/>
            </a:lvl6pPr>
            <a:lvl7pPr indent="-304800" lvl="6" marL="3200400" rtl="0">
              <a:lnSpc>
                <a:spcPct val="115000"/>
              </a:lnSpc>
              <a:spcBef>
                <a:spcPts val="1600"/>
              </a:spcBef>
              <a:spcAft>
                <a:spcPts val="0"/>
              </a:spcAft>
              <a:buSzPts val="1200"/>
              <a:buFont typeface="Nunito Light"/>
              <a:buChar char="●"/>
              <a:defRPr/>
            </a:lvl7pPr>
            <a:lvl8pPr indent="-304800" lvl="7" marL="3657600" rtl="0">
              <a:lnSpc>
                <a:spcPct val="115000"/>
              </a:lnSpc>
              <a:spcBef>
                <a:spcPts val="1600"/>
              </a:spcBef>
              <a:spcAft>
                <a:spcPts val="0"/>
              </a:spcAft>
              <a:buSzPts val="1200"/>
              <a:buFont typeface="Nunito Light"/>
              <a:buChar char="○"/>
              <a:defRPr/>
            </a:lvl8pPr>
            <a:lvl9pPr indent="-304800" lvl="8" marL="4114800" rtl="0">
              <a:lnSpc>
                <a:spcPct val="115000"/>
              </a:lnSpc>
              <a:spcBef>
                <a:spcPts val="1600"/>
              </a:spcBef>
              <a:spcAft>
                <a:spcPts val="1600"/>
              </a:spcAft>
              <a:buSzPts val="1200"/>
              <a:buFont typeface="Nunito Light"/>
              <a:buChar char="■"/>
              <a:defRPr/>
            </a:lvl9pPr>
          </a:lstStyle>
          <a:p/>
        </p:txBody>
      </p:sp>
      <p:sp>
        <p:nvSpPr>
          <p:cNvPr id="82" name="Google Shape;82;p15"/>
          <p:cNvSpPr/>
          <p:nvPr/>
        </p:nvSpPr>
        <p:spPr>
          <a:xfrm flipH="1">
            <a:off x="-27505" y="4608500"/>
            <a:ext cx="9224700" cy="572700"/>
          </a:xfrm>
          <a:prstGeom prst="snip2DiagRect">
            <a:avLst>
              <a:gd fmla="val 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txBox="1"/>
          <p:nvPr>
            <p:ph idx="2" type="body"/>
          </p:nvPr>
        </p:nvSpPr>
        <p:spPr>
          <a:xfrm>
            <a:off x="4728050" y="1291950"/>
            <a:ext cx="3702900" cy="3176400"/>
          </a:xfrm>
          <a:prstGeom prst="rect">
            <a:avLst/>
          </a:prstGeom>
        </p:spPr>
        <p:txBody>
          <a:bodyPr anchorCtr="0" anchor="t" bIns="91425" lIns="91425" spcFirstLastPara="1" rIns="91425" wrap="square" tIns="91425">
            <a:noAutofit/>
          </a:bodyPr>
          <a:lstStyle>
            <a:lvl1pPr indent="-279400" lvl="0" marL="457200" rtl="0">
              <a:lnSpc>
                <a:spcPct val="100000"/>
              </a:lnSpc>
              <a:spcBef>
                <a:spcPts val="0"/>
              </a:spcBef>
              <a:spcAft>
                <a:spcPts val="0"/>
              </a:spcAft>
              <a:buSzPts val="800"/>
              <a:buFont typeface="Nunito Light"/>
              <a:buChar char="●"/>
              <a:defRPr sz="1200"/>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15000"/>
              </a:lnSpc>
              <a:spcBef>
                <a:spcPts val="0"/>
              </a:spcBef>
              <a:spcAft>
                <a:spcPts val="0"/>
              </a:spcAft>
              <a:buSzPts val="1200"/>
              <a:buFont typeface="Nunito Light"/>
              <a:buChar char="■"/>
              <a:defRPr/>
            </a:lvl3pPr>
            <a:lvl4pPr indent="-304800" lvl="3" marL="1828800" rtl="0">
              <a:lnSpc>
                <a:spcPct val="115000"/>
              </a:lnSpc>
              <a:spcBef>
                <a:spcPts val="1600"/>
              </a:spcBef>
              <a:spcAft>
                <a:spcPts val="0"/>
              </a:spcAft>
              <a:buSzPts val="1200"/>
              <a:buFont typeface="Nunito Light"/>
              <a:buChar char="●"/>
              <a:defRPr/>
            </a:lvl4pPr>
            <a:lvl5pPr indent="-304800" lvl="4" marL="2286000" rtl="0">
              <a:lnSpc>
                <a:spcPct val="115000"/>
              </a:lnSpc>
              <a:spcBef>
                <a:spcPts val="1600"/>
              </a:spcBef>
              <a:spcAft>
                <a:spcPts val="0"/>
              </a:spcAft>
              <a:buSzPts val="1200"/>
              <a:buFont typeface="Nunito Light"/>
              <a:buChar char="○"/>
              <a:defRPr/>
            </a:lvl5pPr>
            <a:lvl6pPr indent="-304800" lvl="5" marL="2743200" rtl="0">
              <a:lnSpc>
                <a:spcPct val="115000"/>
              </a:lnSpc>
              <a:spcBef>
                <a:spcPts val="1600"/>
              </a:spcBef>
              <a:spcAft>
                <a:spcPts val="0"/>
              </a:spcAft>
              <a:buSzPts val="1200"/>
              <a:buFont typeface="Nunito Light"/>
              <a:buChar char="■"/>
              <a:defRPr/>
            </a:lvl6pPr>
            <a:lvl7pPr indent="-304800" lvl="6" marL="3200400" rtl="0">
              <a:lnSpc>
                <a:spcPct val="115000"/>
              </a:lnSpc>
              <a:spcBef>
                <a:spcPts val="1600"/>
              </a:spcBef>
              <a:spcAft>
                <a:spcPts val="0"/>
              </a:spcAft>
              <a:buSzPts val="1200"/>
              <a:buFont typeface="Nunito Light"/>
              <a:buChar char="●"/>
              <a:defRPr/>
            </a:lvl7pPr>
            <a:lvl8pPr indent="-304800" lvl="7" marL="3657600" rtl="0">
              <a:lnSpc>
                <a:spcPct val="115000"/>
              </a:lnSpc>
              <a:spcBef>
                <a:spcPts val="1600"/>
              </a:spcBef>
              <a:spcAft>
                <a:spcPts val="0"/>
              </a:spcAft>
              <a:buSzPts val="1200"/>
              <a:buFont typeface="Nunito Light"/>
              <a:buChar char="○"/>
              <a:defRPr/>
            </a:lvl8pPr>
            <a:lvl9pPr indent="-304800" lvl="8" marL="4114800" rtl="0">
              <a:lnSpc>
                <a:spcPct val="115000"/>
              </a:lnSpc>
              <a:spcBef>
                <a:spcPts val="1600"/>
              </a:spcBef>
              <a:spcAft>
                <a:spcPts val="1600"/>
              </a:spcAft>
              <a:buSzPts val="1200"/>
              <a:buFont typeface="Nunito Light"/>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6">
    <p:spTree>
      <p:nvGrpSpPr>
        <p:cNvPr id="84" name="Shape 84"/>
        <p:cNvGrpSpPr/>
        <p:nvPr/>
      </p:nvGrpSpPr>
      <p:grpSpPr>
        <a:xfrm>
          <a:off x="0" y="0"/>
          <a:ext cx="0" cy="0"/>
          <a:chOff x="0" y="0"/>
          <a:chExt cx="0" cy="0"/>
        </a:xfrm>
      </p:grpSpPr>
      <p:sp>
        <p:nvSpPr>
          <p:cNvPr id="85" name="Google Shape;85;p16"/>
          <p:cNvSpPr/>
          <p:nvPr/>
        </p:nvSpPr>
        <p:spPr>
          <a:xfrm>
            <a:off x="537300" y="1155850"/>
            <a:ext cx="8069100" cy="3452700"/>
          </a:xfrm>
          <a:prstGeom prst="rect">
            <a:avLst/>
          </a:prstGeom>
          <a:solidFill>
            <a:schemeClr val="accent4"/>
          </a:solidFill>
          <a:ln>
            <a:noFill/>
          </a:ln>
          <a:effectLst>
            <a:outerShdw blurRad="157163" rotWithShape="0" algn="bl" dir="4560000" dist="1143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6"/>
          <p:cNvSpPr/>
          <p:nvPr/>
        </p:nvSpPr>
        <p:spPr>
          <a:xfrm flipH="1">
            <a:off x="-27505" y="4608500"/>
            <a:ext cx="9224700" cy="572700"/>
          </a:xfrm>
          <a:prstGeom prst="snip2DiagRect">
            <a:avLst>
              <a:gd fmla="val 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8" name="Google Shape;88;p16"/>
          <p:cNvSpPr txBox="1"/>
          <p:nvPr>
            <p:ph idx="1" type="subTitle"/>
          </p:nvPr>
        </p:nvSpPr>
        <p:spPr>
          <a:xfrm>
            <a:off x="6142135" y="21931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9" name="Google Shape;89;p16"/>
          <p:cNvSpPr txBox="1"/>
          <p:nvPr>
            <p:ph idx="2" type="subTitle"/>
          </p:nvPr>
        </p:nvSpPr>
        <p:spPr>
          <a:xfrm>
            <a:off x="6137885" y="1912950"/>
            <a:ext cx="19860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600"/>
              <a:buFont typeface="Bebas Neue"/>
              <a:buNone/>
              <a:defRPr b="1" sz="1700"/>
            </a:lvl1pPr>
            <a:lvl2pPr lvl="1" rtl="0" algn="ctr">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rtl="0" algn="ctr">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p:txBody>
      </p:sp>
      <p:sp>
        <p:nvSpPr>
          <p:cNvPr id="90" name="Google Shape;90;p16"/>
          <p:cNvSpPr txBox="1"/>
          <p:nvPr>
            <p:ph idx="3" type="subTitle"/>
          </p:nvPr>
        </p:nvSpPr>
        <p:spPr>
          <a:xfrm>
            <a:off x="1107638" y="383599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1" name="Google Shape;91;p16"/>
          <p:cNvSpPr txBox="1"/>
          <p:nvPr>
            <p:ph idx="4" type="subTitle"/>
          </p:nvPr>
        </p:nvSpPr>
        <p:spPr>
          <a:xfrm>
            <a:off x="3619438" y="383599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2" name="Google Shape;92;p16"/>
          <p:cNvSpPr txBox="1"/>
          <p:nvPr>
            <p:ph idx="5" type="subTitle"/>
          </p:nvPr>
        </p:nvSpPr>
        <p:spPr>
          <a:xfrm>
            <a:off x="1104250" y="3560575"/>
            <a:ext cx="19860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600"/>
              <a:buFont typeface="Bebas Neue"/>
              <a:buNone/>
              <a:defRPr b="1" sz="1700"/>
            </a:lvl1pPr>
            <a:lvl2pPr lvl="1" rtl="0" algn="ctr">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rtl="0" algn="ctr">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p:txBody>
      </p:sp>
      <p:sp>
        <p:nvSpPr>
          <p:cNvPr id="93" name="Google Shape;93;p16"/>
          <p:cNvSpPr txBox="1"/>
          <p:nvPr>
            <p:ph idx="6" type="subTitle"/>
          </p:nvPr>
        </p:nvSpPr>
        <p:spPr>
          <a:xfrm>
            <a:off x="3619363" y="3560575"/>
            <a:ext cx="19860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600"/>
              <a:buFont typeface="Bebas Neue"/>
              <a:buNone/>
              <a:defRPr b="1" sz="1700"/>
            </a:lvl1pPr>
            <a:lvl2pPr lvl="1" rtl="0" algn="ctr">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rtl="0" algn="ctr">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p:txBody>
      </p:sp>
      <p:sp>
        <p:nvSpPr>
          <p:cNvPr id="94" name="Google Shape;94;p16"/>
          <p:cNvSpPr txBox="1"/>
          <p:nvPr>
            <p:ph idx="7" type="subTitle"/>
          </p:nvPr>
        </p:nvSpPr>
        <p:spPr>
          <a:xfrm>
            <a:off x="6142135" y="383599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5" name="Google Shape;95;p16"/>
          <p:cNvSpPr txBox="1"/>
          <p:nvPr>
            <p:ph idx="8" type="subTitle"/>
          </p:nvPr>
        </p:nvSpPr>
        <p:spPr>
          <a:xfrm>
            <a:off x="6137885" y="3560575"/>
            <a:ext cx="19860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600"/>
              <a:buFont typeface="Bebas Neue"/>
              <a:buNone/>
              <a:defRPr b="1" sz="1700"/>
            </a:lvl1pPr>
            <a:lvl2pPr lvl="1" rtl="0" algn="ctr">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rtl="0" algn="ctr">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p:txBody>
      </p:sp>
      <p:sp>
        <p:nvSpPr>
          <p:cNvPr id="96" name="Google Shape;96;p16"/>
          <p:cNvSpPr txBox="1"/>
          <p:nvPr>
            <p:ph idx="9" type="subTitle"/>
          </p:nvPr>
        </p:nvSpPr>
        <p:spPr>
          <a:xfrm>
            <a:off x="1107638" y="2188357"/>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7" name="Google Shape;97;p16"/>
          <p:cNvSpPr txBox="1"/>
          <p:nvPr>
            <p:ph idx="13" type="subTitle"/>
          </p:nvPr>
        </p:nvSpPr>
        <p:spPr>
          <a:xfrm>
            <a:off x="3619438" y="2188357"/>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8" name="Google Shape;98;p16"/>
          <p:cNvSpPr txBox="1"/>
          <p:nvPr>
            <p:ph idx="14" type="subTitle"/>
          </p:nvPr>
        </p:nvSpPr>
        <p:spPr>
          <a:xfrm>
            <a:off x="1104250" y="1912938"/>
            <a:ext cx="19860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600"/>
              <a:buFont typeface="Bebas Neue"/>
              <a:buNone/>
              <a:defRPr b="1" sz="1700"/>
            </a:lvl1pPr>
            <a:lvl2pPr lvl="1" rtl="0" algn="ctr">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rtl="0" algn="ctr">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p:txBody>
      </p:sp>
      <p:sp>
        <p:nvSpPr>
          <p:cNvPr id="99" name="Google Shape;99;p16"/>
          <p:cNvSpPr txBox="1"/>
          <p:nvPr>
            <p:ph idx="15" type="subTitle"/>
          </p:nvPr>
        </p:nvSpPr>
        <p:spPr>
          <a:xfrm>
            <a:off x="3619363" y="1912938"/>
            <a:ext cx="19860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600"/>
              <a:buFont typeface="Bebas Neue"/>
              <a:buNone/>
              <a:defRPr b="1" sz="1700"/>
            </a:lvl1pPr>
            <a:lvl2pPr lvl="1" rtl="0" algn="ctr">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rtl="0" algn="ctr">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_1">
    <p:spTree>
      <p:nvGrpSpPr>
        <p:cNvPr id="100" name="Shape 100"/>
        <p:cNvGrpSpPr/>
        <p:nvPr/>
      </p:nvGrpSpPr>
      <p:grpSpPr>
        <a:xfrm>
          <a:off x="0" y="0"/>
          <a:ext cx="0" cy="0"/>
          <a:chOff x="0" y="0"/>
          <a:chExt cx="0" cy="0"/>
        </a:xfrm>
      </p:grpSpPr>
      <p:sp>
        <p:nvSpPr>
          <p:cNvPr id="101" name="Google Shape;101;p17"/>
          <p:cNvSpPr/>
          <p:nvPr/>
        </p:nvSpPr>
        <p:spPr>
          <a:xfrm flipH="1">
            <a:off x="-27505" y="4608500"/>
            <a:ext cx="9224700" cy="572700"/>
          </a:xfrm>
          <a:prstGeom prst="snip2DiagRect">
            <a:avLst>
              <a:gd fmla="val 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7"/>
          <p:cNvSpPr/>
          <p:nvPr>
            <p:ph idx="2" type="pic"/>
          </p:nvPr>
        </p:nvSpPr>
        <p:spPr>
          <a:xfrm>
            <a:off x="4310422" y="535977"/>
            <a:ext cx="4284900" cy="4344300"/>
          </a:xfrm>
          <a:prstGeom prst="rect">
            <a:avLst/>
          </a:prstGeom>
          <a:noFill/>
          <a:ln>
            <a:noFill/>
          </a:ln>
        </p:spPr>
      </p:sp>
      <p:sp>
        <p:nvSpPr>
          <p:cNvPr id="103" name="Google Shape;103;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 name="Google Shape;104;p17"/>
          <p:cNvSpPr txBox="1"/>
          <p:nvPr>
            <p:ph idx="1" type="subTitle"/>
          </p:nvPr>
        </p:nvSpPr>
        <p:spPr>
          <a:xfrm>
            <a:off x="720025" y="2073500"/>
            <a:ext cx="2410800" cy="162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05" name="Google Shape;105;p17"/>
          <p:cNvSpPr txBox="1"/>
          <p:nvPr>
            <p:ph idx="3" type="subTitle"/>
          </p:nvPr>
        </p:nvSpPr>
        <p:spPr>
          <a:xfrm>
            <a:off x="3406962" y="2077543"/>
            <a:ext cx="2410800" cy="162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06" name="Google Shape;106;p17"/>
          <p:cNvSpPr txBox="1"/>
          <p:nvPr>
            <p:ph idx="4" type="subTitle"/>
          </p:nvPr>
        </p:nvSpPr>
        <p:spPr>
          <a:xfrm>
            <a:off x="6013200" y="2077539"/>
            <a:ext cx="2410800" cy="162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07" name="Google Shape;107;p17"/>
          <p:cNvSpPr txBox="1"/>
          <p:nvPr>
            <p:ph idx="5" type="subTitle"/>
          </p:nvPr>
        </p:nvSpPr>
        <p:spPr>
          <a:xfrm>
            <a:off x="720025" y="1596850"/>
            <a:ext cx="2410800" cy="530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700"/>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108" name="Google Shape;108;p17"/>
          <p:cNvSpPr txBox="1"/>
          <p:nvPr>
            <p:ph idx="6" type="subTitle"/>
          </p:nvPr>
        </p:nvSpPr>
        <p:spPr>
          <a:xfrm>
            <a:off x="3406962" y="1596852"/>
            <a:ext cx="24108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700"/>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109" name="Google Shape;109;p17"/>
          <p:cNvSpPr txBox="1"/>
          <p:nvPr>
            <p:ph idx="7" type="subTitle"/>
          </p:nvPr>
        </p:nvSpPr>
        <p:spPr>
          <a:xfrm>
            <a:off x="6013200" y="1596851"/>
            <a:ext cx="24108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700"/>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_1">
    <p:spTree>
      <p:nvGrpSpPr>
        <p:cNvPr id="110" name="Shape 110"/>
        <p:cNvGrpSpPr/>
        <p:nvPr/>
      </p:nvGrpSpPr>
      <p:grpSpPr>
        <a:xfrm>
          <a:off x="0" y="0"/>
          <a:ext cx="0" cy="0"/>
          <a:chOff x="0" y="0"/>
          <a:chExt cx="0" cy="0"/>
        </a:xfrm>
      </p:grpSpPr>
      <p:sp>
        <p:nvSpPr>
          <p:cNvPr id="111" name="Google Shape;111;p18"/>
          <p:cNvSpPr/>
          <p:nvPr>
            <p:ph idx="2" type="pic"/>
          </p:nvPr>
        </p:nvSpPr>
        <p:spPr>
          <a:xfrm>
            <a:off x="545870" y="543892"/>
            <a:ext cx="4284900" cy="4327200"/>
          </a:xfrm>
          <a:prstGeom prst="rect">
            <a:avLst/>
          </a:prstGeom>
          <a:noFill/>
          <a:ln>
            <a:noFill/>
          </a:ln>
        </p:spPr>
      </p:sp>
      <p:sp>
        <p:nvSpPr>
          <p:cNvPr id="112" name="Google Shape;112;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3" name="Google Shape;113;p18"/>
          <p:cNvSpPr txBox="1"/>
          <p:nvPr>
            <p:ph idx="1" type="subTitle"/>
          </p:nvPr>
        </p:nvSpPr>
        <p:spPr>
          <a:xfrm>
            <a:off x="720025" y="2411564"/>
            <a:ext cx="2410800" cy="162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14" name="Google Shape;114;p18"/>
          <p:cNvSpPr txBox="1"/>
          <p:nvPr>
            <p:ph idx="3" type="subTitle"/>
          </p:nvPr>
        </p:nvSpPr>
        <p:spPr>
          <a:xfrm>
            <a:off x="3406962" y="2413664"/>
            <a:ext cx="2410800" cy="16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15" name="Google Shape;115;p18"/>
          <p:cNvSpPr txBox="1"/>
          <p:nvPr>
            <p:ph idx="4" type="subTitle"/>
          </p:nvPr>
        </p:nvSpPr>
        <p:spPr>
          <a:xfrm>
            <a:off x="6013200" y="2413664"/>
            <a:ext cx="2410800" cy="16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16" name="Google Shape;116;p18"/>
          <p:cNvSpPr txBox="1"/>
          <p:nvPr>
            <p:ph idx="5" type="subTitle"/>
          </p:nvPr>
        </p:nvSpPr>
        <p:spPr>
          <a:xfrm>
            <a:off x="720025" y="1912780"/>
            <a:ext cx="2410800" cy="530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600"/>
              <a:buFont typeface="Bebas Neue"/>
              <a:buNone/>
              <a:defRPr b="1" sz="1700"/>
            </a:lvl1pPr>
            <a:lvl2pPr lvl="1"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rtl="0">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rtl="0">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rtl="0">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rtl="0">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rtl="0">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rtl="0">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p:txBody>
      </p:sp>
      <p:sp>
        <p:nvSpPr>
          <p:cNvPr id="117" name="Google Shape;117;p18"/>
          <p:cNvSpPr txBox="1"/>
          <p:nvPr>
            <p:ph idx="6" type="subTitle"/>
          </p:nvPr>
        </p:nvSpPr>
        <p:spPr>
          <a:xfrm>
            <a:off x="3406964" y="1912783"/>
            <a:ext cx="24108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600"/>
              <a:buFont typeface="Bebas Neue"/>
              <a:buNone/>
              <a:defRPr b="1" sz="1700"/>
            </a:lvl1pPr>
            <a:lvl2pPr lvl="1"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rtl="0">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rtl="0">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rtl="0">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rtl="0">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rtl="0">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rtl="0">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p:txBody>
      </p:sp>
      <p:sp>
        <p:nvSpPr>
          <p:cNvPr id="118" name="Google Shape;118;p18"/>
          <p:cNvSpPr txBox="1"/>
          <p:nvPr>
            <p:ph idx="7" type="subTitle"/>
          </p:nvPr>
        </p:nvSpPr>
        <p:spPr>
          <a:xfrm>
            <a:off x="6013204" y="1912781"/>
            <a:ext cx="24108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600"/>
              <a:buFont typeface="Bebas Neue"/>
              <a:buNone/>
              <a:defRPr b="1" sz="1700"/>
            </a:lvl1pPr>
            <a:lvl2pPr lvl="1"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rtl="0">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rtl="0">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rtl="0">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rtl="0">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rtl="0">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rtl="0">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p:txBody>
      </p:sp>
      <p:sp>
        <p:nvSpPr>
          <p:cNvPr id="119" name="Google Shape;119;p18"/>
          <p:cNvSpPr/>
          <p:nvPr/>
        </p:nvSpPr>
        <p:spPr>
          <a:xfrm flipH="1">
            <a:off x="-27505" y="4608500"/>
            <a:ext cx="9224700" cy="572700"/>
          </a:xfrm>
          <a:prstGeom prst="snip2DiagRect">
            <a:avLst>
              <a:gd fmla="val 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16">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20" name="Shape 120"/>
        <p:cNvGrpSpPr/>
        <p:nvPr/>
      </p:nvGrpSpPr>
      <p:grpSpPr>
        <a:xfrm>
          <a:off x="0" y="0"/>
          <a:ext cx="0" cy="0"/>
          <a:chOff x="0" y="0"/>
          <a:chExt cx="0" cy="0"/>
        </a:xfrm>
      </p:grpSpPr>
      <p:sp>
        <p:nvSpPr>
          <p:cNvPr id="121" name="Google Shape;121;p19"/>
          <p:cNvSpPr/>
          <p:nvPr>
            <p:ph idx="2" type="pic"/>
          </p:nvPr>
        </p:nvSpPr>
        <p:spPr>
          <a:xfrm>
            <a:off x="545870" y="553000"/>
            <a:ext cx="4284900" cy="4327200"/>
          </a:xfrm>
          <a:prstGeom prst="rect">
            <a:avLst/>
          </a:prstGeom>
          <a:noFill/>
          <a:ln>
            <a:noFill/>
          </a:ln>
        </p:spPr>
      </p:sp>
      <p:sp>
        <p:nvSpPr>
          <p:cNvPr id="122" name="Google Shape;122;p19"/>
          <p:cNvSpPr/>
          <p:nvPr/>
        </p:nvSpPr>
        <p:spPr>
          <a:xfrm flipH="1">
            <a:off x="-27505" y="4608500"/>
            <a:ext cx="9224700" cy="572700"/>
          </a:xfrm>
          <a:prstGeom prst="snip2DiagRect">
            <a:avLst>
              <a:gd fmla="val 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4" name="Google Shape;124;p19"/>
          <p:cNvSpPr txBox="1"/>
          <p:nvPr>
            <p:ph idx="1" type="subTitle"/>
          </p:nvPr>
        </p:nvSpPr>
        <p:spPr>
          <a:xfrm>
            <a:off x="1693375" y="1857195"/>
            <a:ext cx="2487000" cy="66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5" name="Google Shape;125;p19"/>
          <p:cNvSpPr txBox="1"/>
          <p:nvPr>
            <p:ph idx="3" type="subTitle"/>
          </p:nvPr>
        </p:nvSpPr>
        <p:spPr>
          <a:xfrm>
            <a:off x="5149133" y="1857195"/>
            <a:ext cx="2487000" cy="66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6" name="Google Shape;126;p19"/>
          <p:cNvSpPr txBox="1"/>
          <p:nvPr>
            <p:ph idx="4" type="subTitle"/>
          </p:nvPr>
        </p:nvSpPr>
        <p:spPr>
          <a:xfrm>
            <a:off x="1693375" y="3212595"/>
            <a:ext cx="2487000" cy="66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7" name="Google Shape;127;p19"/>
          <p:cNvSpPr txBox="1"/>
          <p:nvPr>
            <p:ph idx="5" type="subTitle"/>
          </p:nvPr>
        </p:nvSpPr>
        <p:spPr>
          <a:xfrm>
            <a:off x="5149133" y="3212595"/>
            <a:ext cx="2487000" cy="66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8" name="Google Shape;128;p19"/>
          <p:cNvSpPr txBox="1"/>
          <p:nvPr>
            <p:ph idx="6" type="subTitle"/>
          </p:nvPr>
        </p:nvSpPr>
        <p:spPr>
          <a:xfrm>
            <a:off x="1693376" y="1552395"/>
            <a:ext cx="2487000" cy="354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700"/>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129" name="Google Shape;129;p19"/>
          <p:cNvSpPr txBox="1"/>
          <p:nvPr>
            <p:ph idx="7" type="subTitle"/>
          </p:nvPr>
        </p:nvSpPr>
        <p:spPr>
          <a:xfrm>
            <a:off x="5149138" y="1552395"/>
            <a:ext cx="2487000" cy="354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700"/>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130" name="Google Shape;130;p19"/>
          <p:cNvSpPr txBox="1"/>
          <p:nvPr>
            <p:ph idx="8" type="subTitle"/>
          </p:nvPr>
        </p:nvSpPr>
        <p:spPr>
          <a:xfrm>
            <a:off x="1693376" y="2907795"/>
            <a:ext cx="2487000" cy="354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700"/>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131" name="Google Shape;131;p19"/>
          <p:cNvSpPr txBox="1"/>
          <p:nvPr>
            <p:ph idx="9" type="subTitle"/>
          </p:nvPr>
        </p:nvSpPr>
        <p:spPr>
          <a:xfrm>
            <a:off x="5149138" y="2907795"/>
            <a:ext cx="2487000" cy="354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700"/>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only 1">
  <p:cSld name="CUSTOM_7">
    <p:spTree>
      <p:nvGrpSpPr>
        <p:cNvPr id="132" name="Shape 132"/>
        <p:cNvGrpSpPr/>
        <p:nvPr/>
      </p:nvGrpSpPr>
      <p:grpSpPr>
        <a:xfrm>
          <a:off x="0" y="0"/>
          <a:ext cx="0" cy="0"/>
          <a:chOff x="0" y="0"/>
          <a:chExt cx="0" cy="0"/>
        </a:xfrm>
      </p:grpSpPr>
      <p:sp>
        <p:nvSpPr>
          <p:cNvPr id="133" name="Google Shape;133;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134" name="Google Shape;134;p20"/>
          <p:cNvSpPr/>
          <p:nvPr/>
        </p:nvSpPr>
        <p:spPr>
          <a:xfrm flipH="1">
            <a:off x="-27505" y="4608500"/>
            <a:ext cx="9224700" cy="572700"/>
          </a:xfrm>
          <a:prstGeom prst="snip2DiagRect">
            <a:avLst>
              <a:gd fmla="val 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a:off x="537300" y="1155850"/>
            <a:ext cx="8069100" cy="3452700"/>
          </a:xfrm>
          <a:prstGeom prst="rect">
            <a:avLst/>
          </a:prstGeom>
          <a:solidFill>
            <a:schemeClr val="accent4"/>
          </a:solidFill>
          <a:ln>
            <a:noFill/>
          </a:ln>
          <a:effectLst>
            <a:outerShdw blurRad="157163" rotWithShape="0" algn="bl" dir="4560000" dist="1143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p:nvPr/>
        </p:nvSpPr>
        <p:spPr>
          <a:xfrm>
            <a:off x="-53025" y="4304575"/>
            <a:ext cx="9233400" cy="868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p:nvPr>
            <p:ph idx="2" type="pic"/>
          </p:nvPr>
        </p:nvSpPr>
        <p:spPr>
          <a:xfrm flipH="1">
            <a:off x="537274" y="539500"/>
            <a:ext cx="5918700" cy="4320900"/>
          </a:xfrm>
          <a:prstGeom prst="rect">
            <a:avLst/>
          </a:prstGeom>
          <a:noFill/>
          <a:ln>
            <a:noFill/>
          </a:ln>
        </p:spPr>
      </p:sp>
      <p:sp>
        <p:nvSpPr>
          <p:cNvPr id="16" name="Google Shape;16;p3"/>
          <p:cNvSpPr txBox="1"/>
          <p:nvPr>
            <p:ph type="title"/>
          </p:nvPr>
        </p:nvSpPr>
        <p:spPr>
          <a:xfrm>
            <a:off x="3953575" y="1433988"/>
            <a:ext cx="3943200" cy="1497300"/>
          </a:xfrm>
          <a:prstGeom prst="rect">
            <a:avLst/>
          </a:prstGeom>
        </p:spPr>
        <p:txBody>
          <a:bodyPr anchorCtr="0" anchor="t" bIns="91425" lIns="91425" spcFirstLastPara="1" rIns="91425" wrap="square" tIns="91425">
            <a:noAutofit/>
          </a:bodyPr>
          <a:lstStyle>
            <a:lvl1pPr lvl="0" algn="l">
              <a:spcBef>
                <a:spcPts val="0"/>
              </a:spcBef>
              <a:spcAft>
                <a:spcPts val="0"/>
              </a:spcAft>
              <a:buSzPts val="3600"/>
              <a:buNone/>
              <a:defRPr sz="4500">
                <a:solidFill>
                  <a:schemeClr val="accen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hasCustomPrompt="1" idx="3" type="title"/>
          </p:nvPr>
        </p:nvSpPr>
        <p:spPr>
          <a:xfrm>
            <a:off x="2286650" y="2150775"/>
            <a:ext cx="10932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 name="Google Shape;18;p3"/>
          <p:cNvSpPr txBox="1"/>
          <p:nvPr>
            <p:ph idx="1" type="subTitle"/>
          </p:nvPr>
        </p:nvSpPr>
        <p:spPr>
          <a:xfrm>
            <a:off x="3953575" y="3182087"/>
            <a:ext cx="3943200" cy="40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1600"/>
              </a:spcBef>
              <a:spcAft>
                <a:spcPts val="0"/>
              </a:spcAft>
              <a:buClr>
                <a:schemeClr val="dk1"/>
              </a:buClr>
              <a:buSzPts val="1400"/>
              <a:buNone/>
              <a:defRPr>
                <a:solidFill>
                  <a:schemeClr val="dk1"/>
                </a:solidFill>
              </a:defRPr>
            </a:lvl2pPr>
            <a:lvl3pPr lvl="2" rtl="0" algn="ctr">
              <a:lnSpc>
                <a:spcPct val="100000"/>
              </a:lnSpc>
              <a:spcBef>
                <a:spcPts val="1600"/>
              </a:spcBef>
              <a:spcAft>
                <a:spcPts val="0"/>
              </a:spcAft>
              <a:buClr>
                <a:schemeClr val="dk1"/>
              </a:buClr>
              <a:buSzPts val="1400"/>
              <a:buNone/>
              <a:defRPr>
                <a:solidFill>
                  <a:schemeClr val="dk1"/>
                </a:solidFill>
              </a:defRPr>
            </a:lvl3pPr>
            <a:lvl4pPr lvl="3" rtl="0" algn="ctr">
              <a:lnSpc>
                <a:spcPct val="100000"/>
              </a:lnSpc>
              <a:spcBef>
                <a:spcPts val="1600"/>
              </a:spcBef>
              <a:spcAft>
                <a:spcPts val="0"/>
              </a:spcAft>
              <a:buClr>
                <a:schemeClr val="dk1"/>
              </a:buClr>
              <a:buSzPts val="1400"/>
              <a:buNone/>
              <a:defRPr>
                <a:solidFill>
                  <a:schemeClr val="dk1"/>
                </a:solidFill>
              </a:defRPr>
            </a:lvl4pPr>
            <a:lvl5pPr lvl="4" rtl="0" algn="ctr">
              <a:lnSpc>
                <a:spcPct val="100000"/>
              </a:lnSpc>
              <a:spcBef>
                <a:spcPts val="1600"/>
              </a:spcBef>
              <a:spcAft>
                <a:spcPts val="0"/>
              </a:spcAft>
              <a:buClr>
                <a:schemeClr val="dk1"/>
              </a:buClr>
              <a:buSzPts val="1400"/>
              <a:buNone/>
              <a:defRPr>
                <a:solidFill>
                  <a:schemeClr val="dk1"/>
                </a:solidFill>
              </a:defRPr>
            </a:lvl5pPr>
            <a:lvl6pPr lvl="5" rtl="0" algn="ctr">
              <a:lnSpc>
                <a:spcPct val="100000"/>
              </a:lnSpc>
              <a:spcBef>
                <a:spcPts val="1600"/>
              </a:spcBef>
              <a:spcAft>
                <a:spcPts val="0"/>
              </a:spcAft>
              <a:buClr>
                <a:schemeClr val="dk1"/>
              </a:buClr>
              <a:buSzPts val="1400"/>
              <a:buNone/>
              <a:defRPr>
                <a:solidFill>
                  <a:schemeClr val="dk1"/>
                </a:solidFill>
              </a:defRPr>
            </a:lvl6pPr>
            <a:lvl7pPr lvl="6" rtl="0" algn="ctr">
              <a:lnSpc>
                <a:spcPct val="100000"/>
              </a:lnSpc>
              <a:spcBef>
                <a:spcPts val="1600"/>
              </a:spcBef>
              <a:spcAft>
                <a:spcPts val="0"/>
              </a:spcAft>
              <a:buClr>
                <a:schemeClr val="dk1"/>
              </a:buClr>
              <a:buSzPts val="1400"/>
              <a:buNone/>
              <a:defRPr>
                <a:solidFill>
                  <a:schemeClr val="dk1"/>
                </a:solidFill>
              </a:defRPr>
            </a:lvl7pPr>
            <a:lvl8pPr lvl="7" rtl="0" algn="ctr">
              <a:lnSpc>
                <a:spcPct val="100000"/>
              </a:lnSpc>
              <a:spcBef>
                <a:spcPts val="1600"/>
              </a:spcBef>
              <a:spcAft>
                <a:spcPts val="0"/>
              </a:spcAft>
              <a:buClr>
                <a:schemeClr val="dk1"/>
              </a:buClr>
              <a:buSzPts val="1400"/>
              <a:buNone/>
              <a:defRPr>
                <a:solidFill>
                  <a:schemeClr val="dk1"/>
                </a:solidFill>
              </a:defRPr>
            </a:lvl8pPr>
            <a:lvl9pPr lvl="8" rtl="0" algn="ctr">
              <a:lnSpc>
                <a:spcPct val="100000"/>
              </a:lnSpc>
              <a:spcBef>
                <a:spcPts val="1600"/>
              </a:spcBef>
              <a:spcAft>
                <a:spcPts val="1600"/>
              </a:spcAft>
              <a:buClr>
                <a:schemeClr val="dk1"/>
              </a:buClr>
              <a:buSzPts val="1400"/>
              <a:buNone/>
              <a:defRPr>
                <a:solidFill>
                  <a:schemeClr val="dk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_5">
    <p:spTree>
      <p:nvGrpSpPr>
        <p:cNvPr id="136" name="Shape 136"/>
        <p:cNvGrpSpPr/>
        <p:nvPr/>
      </p:nvGrpSpPr>
      <p:grpSpPr>
        <a:xfrm>
          <a:off x="0" y="0"/>
          <a:ext cx="0" cy="0"/>
          <a:chOff x="0" y="0"/>
          <a:chExt cx="0" cy="0"/>
        </a:xfrm>
      </p:grpSpPr>
      <p:sp>
        <p:nvSpPr>
          <p:cNvPr id="137" name="Google Shape;137;p21"/>
          <p:cNvSpPr txBox="1"/>
          <p:nvPr>
            <p:ph hasCustomPrompt="1" type="title"/>
          </p:nvPr>
        </p:nvSpPr>
        <p:spPr>
          <a:xfrm>
            <a:off x="2223600" y="670225"/>
            <a:ext cx="4696800" cy="7689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38" name="Google Shape;138;p21"/>
          <p:cNvSpPr txBox="1"/>
          <p:nvPr>
            <p:ph idx="1" type="subTitle"/>
          </p:nvPr>
        </p:nvSpPr>
        <p:spPr>
          <a:xfrm>
            <a:off x="2397000" y="1427750"/>
            <a:ext cx="4350000" cy="360900"/>
          </a:xfrm>
          <a:prstGeom prst="rect">
            <a:avLst/>
          </a:prstGeom>
          <a:solidFill>
            <a:schemeClr val="accent3"/>
          </a:solid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7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39" name="Google Shape;139;p21"/>
          <p:cNvSpPr txBox="1"/>
          <p:nvPr>
            <p:ph hasCustomPrompt="1" idx="2" type="title"/>
          </p:nvPr>
        </p:nvSpPr>
        <p:spPr>
          <a:xfrm>
            <a:off x="2223600" y="1967937"/>
            <a:ext cx="4696800" cy="7689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40" name="Google Shape;140;p21"/>
          <p:cNvSpPr txBox="1"/>
          <p:nvPr>
            <p:ph idx="3" type="subTitle"/>
          </p:nvPr>
        </p:nvSpPr>
        <p:spPr>
          <a:xfrm>
            <a:off x="2397000" y="2716363"/>
            <a:ext cx="4350000" cy="360900"/>
          </a:xfrm>
          <a:prstGeom prst="rect">
            <a:avLst/>
          </a:prstGeom>
          <a:solidFill>
            <a:schemeClr val="accent3"/>
          </a:solid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7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41" name="Google Shape;141;p21"/>
          <p:cNvSpPr txBox="1"/>
          <p:nvPr>
            <p:ph hasCustomPrompt="1" idx="4" type="title"/>
          </p:nvPr>
        </p:nvSpPr>
        <p:spPr>
          <a:xfrm>
            <a:off x="2223600" y="3265649"/>
            <a:ext cx="4696800" cy="7689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42" name="Google Shape;142;p21"/>
          <p:cNvSpPr txBox="1"/>
          <p:nvPr>
            <p:ph idx="5" type="subTitle"/>
          </p:nvPr>
        </p:nvSpPr>
        <p:spPr>
          <a:xfrm>
            <a:off x="2397000" y="4004977"/>
            <a:ext cx="4350000" cy="360900"/>
          </a:xfrm>
          <a:prstGeom prst="rect">
            <a:avLst/>
          </a:prstGeom>
          <a:solidFill>
            <a:schemeClr val="accent3"/>
          </a:solid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7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_1">
    <p:spTree>
      <p:nvGrpSpPr>
        <p:cNvPr id="143" name="Shape 143"/>
        <p:cNvGrpSpPr/>
        <p:nvPr/>
      </p:nvGrpSpPr>
      <p:grpSpPr>
        <a:xfrm>
          <a:off x="0" y="0"/>
          <a:ext cx="0" cy="0"/>
          <a:chOff x="0" y="0"/>
          <a:chExt cx="0" cy="0"/>
        </a:xfrm>
      </p:grpSpPr>
      <p:sp>
        <p:nvSpPr>
          <p:cNvPr id="144" name="Google Shape;144;p22"/>
          <p:cNvSpPr/>
          <p:nvPr>
            <p:ph idx="2" type="pic"/>
          </p:nvPr>
        </p:nvSpPr>
        <p:spPr>
          <a:xfrm>
            <a:off x="4293425" y="539500"/>
            <a:ext cx="4132800" cy="4069200"/>
          </a:xfrm>
          <a:prstGeom prst="rect">
            <a:avLst/>
          </a:prstGeom>
          <a:noFill/>
          <a:ln>
            <a:noFill/>
          </a:ln>
        </p:spPr>
      </p:sp>
      <p:sp>
        <p:nvSpPr>
          <p:cNvPr id="145" name="Google Shape;145;p22"/>
          <p:cNvSpPr/>
          <p:nvPr/>
        </p:nvSpPr>
        <p:spPr>
          <a:xfrm flipH="1">
            <a:off x="-27505" y="4608500"/>
            <a:ext cx="9224700" cy="572700"/>
          </a:xfrm>
          <a:prstGeom prst="snip2DiagRect">
            <a:avLst>
              <a:gd fmla="val 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2"/>
          <p:cNvSpPr txBox="1"/>
          <p:nvPr>
            <p:ph type="title"/>
          </p:nvPr>
        </p:nvSpPr>
        <p:spPr>
          <a:xfrm>
            <a:off x="713250" y="752750"/>
            <a:ext cx="3506100" cy="854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800"/>
              <a:buNone/>
              <a:defRPr sz="5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7" name="Google Shape;147;p22"/>
          <p:cNvSpPr txBox="1"/>
          <p:nvPr>
            <p:ph idx="1" type="subTitle"/>
          </p:nvPr>
        </p:nvSpPr>
        <p:spPr>
          <a:xfrm>
            <a:off x="713225" y="1708815"/>
            <a:ext cx="3506100" cy="947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8" name="Google Shape;148;p22"/>
          <p:cNvSpPr txBox="1"/>
          <p:nvPr/>
        </p:nvSpPr>
        <p:spPr>
          <a:xfrm>
            <a:off x="713250" y="3840550"/>
            <a:ext cx="3506100" cy="7680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Roboto"/>
                <a:ea typeface="Roboto"/>
                <a:cs typeface="Roboto"/>
                <a:sym typeface="Roboto"/>
              </a:rPr>
              <a:t>CREDITS:</a:t>
            </a:r>
            <a:r>
              <a:rPr lang="en" sz="1200">
                <a:solidFill>
                  <a:schemeClr val="dk1"/>
                </a:solidFill>
                <a:latin typeface="Roboto"/>
                <a:ea typeface="Roboto"/>
                <a:cs typeface="Roboto"/>
                <a:sym typeface="Roboto"/>
              </a:rPr>
              <a:t> This presentation template was created by </a:t>
            </a:r>
            <a:r>
              <a:rPr b="1" lang="en" sz="1200">
                <a:solidFill>
                  <a:schemeClr val="hlink"/>
                </a:solidFill>
                <a:uFill>
                  <a:noFill/>
                </a:uFill>
                <a:latin typeface="Roboto"/>
                <a:ea typeface="Roboto"/>
                <a:cs typeface="Roboto"/>
                <a:sym typeface="Roboto"/>
                <a:hlinkClick r:id="rId2"/>
              </a:rPr>
              <a:t>Slidesgo</a:t>
            </a:r>
            <a:r>
              <a:rPr lang="en" sz="1200">
                <a:solidFill>
                  <a:schemeClr val="dk1"/>
                </a:solidFill>
                <a:latin typeface="Roboto"/>
                <a:ea typeface="Roboto"/>
                <a:cs typeface="Roboto"/>
                <a:sym typeface="Roboto"/>
              </a:rPr>
              <a:t>, and includes icons by </a:t>
            </a:r>
            <a:r>
              <a:rPr b="1" lang="en" sz="1200">
                <a:solidFill>
                  <a:schemeClr val="dk1"/>
                </a:solidFill>
                <a:uFill>
                  <a:noFill/>
                </a:uFill>
                <a:latin typeface="Roboto"/>
                <a:ea typeface="Roboto"/>
                <a:cs typeface="Roboto"/>
                <a:sym typeface="Roboto"/>
                <a:hlinkClick r:id="rId3">
                  <a:extLst>
                    <a:ext uri="{A12FA001-AC4F-418D-AE19-62706E023703}">
                      <ahyp:hlinkClr val="tx"/>
                    </a:ext>
                  </a:extLst>
                </a:hlinkClick>
              </a:rPr>
              <a:t>Flaticon</a:t>
            </a:r>
            <a:r>
              <a:rPr lang="en" sz="1200">
                <a:solidFill>
                  <a:schemeClr val="dk1"/>
                </a:solidFill>
                <a:latin typeface="Roboto"/>
                <a:ea typeface="Roboto"/>
                <a:cs typeface="Roboto"/>
                <a:sym typeface="Roboto"/>
              </a:rPr>
              <a:t>, and infographics &amp; images by </a:t>
            </a:r>
            <a:r>
              <a:rPr b="1" lang="en" sz="1200">
                <a:solidFill>
                  <a:schemeClr val="dk1"/>
                </a:solidFill>
                <a:uFill>
                  <a:noFill/>
                </a:uFill>
                <a:latin typeface="Roboto"/>
                <a:ea typeface="Roboto"/>
                <a:cs typeface="Roboto"/>
                <a:sym typeface="Roboto"/>
                <a:hlinkClick r:id="rId4">
                  <a:extLst>
                    <a:ext uri="{A12FA001-AC4F-418D-AE19-62706E023703}">
                      <ahyp:hlinkClr val="tx"/>
                    </a:ext>
                  </a:extLst>
                </a:hlinkClick>
              </a:rPr>
              <a:t>Freepik</a:t>
            </a:r>
            <a:r>
              <a:rPr b="1" lang="en" sz="1200">
                <a:solidFill>
                  <a:schemeClr val="dk1"/>
                </a:solidFill>
                <a:latin typeface="Roboto"/>
                <a:ea typeface="Roboto"/>
                <a:cs typeface="Roboto"/>
                <a:sym typeface="Roboto"/>
              </a:rPr>
              <a:t> </a:t>
            </a:r>
            <a:endParaRPr b="1" sz="1200">
              <a:solidFill>
                <a:schemeClr val="dk1"/>
              </a:solidFill>
              <a:latin typeface="Roboto"/>
              <a:ea typeface="Roboto"/>
              <a:cs typeface="Roboto"/>
              <a:sym typeface="Roboto"/>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_8">
    <p:spTree>
      <p:nvGrpSpPr>
        <p:cNvPr id="149" name="Shape 149"/>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_8_1">
    <p:spTree>
      <p:nvGrpSpPr>
        <p:cNvPr id="150" name="Shape 150"/>
        <p:cNvGrpSpPr/>
        <p:nvPr/>
      </p:nvGrpSpPr>
      <p:grpSpPr>
        <a:xfrm>
          <a:off x="0" y="0"/>
          <a:ext cx="0" cy="0"/>
          <a:chOff x="0" y="0"/>
          <a:chExt cx="0" cy="0"/>
        </a:xfrm>
      </p:grpSpPr>
      <p:sp>
        <p:nvSpPr>
          <p:cNvPr id="151" name="Google Shape;151;p24"/>
          <p:cNvSpPr/>
          <p:nvPr/>
        </p:nvSpPr>
        <p:spPr>
          <a:xfrm flipH="1">
            <a:off x="-27505" y="4608500"/>
            <a:ext cx="9224700" cy="572700"/>
          </a:xfrm>
          <a:prstGeom prst="snip2DiagRect">
            <a:avLst>
              <a:gd fmla="val 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152" name="Shape 152"/>
        <p:cNvGrpSpPr/>
        <p:nvPr/>
      </p:nvGrpSpPr>
      <p:grpSpPr>
        <a:xfrm>
          <a:off x="0" y="0"/>
          <a:ext cx="0" cy="0"/>
          <a:chOff x="0" y="0"/>
          <a:chExt cx="0" cy="0"/>
        </a:xfrm>
      </p:grpSpPr>
      <p:sp>
        <p:nvSpPr>
          <p:cNvPr id="153" name="Google Shape;153;p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54" name="Google Shape;154;p2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5" name="Google Shape;155;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537300" y="1155850"/>
            <a:ext cx="8069100" cy="3452700"/>
          </a:xfrm>
          <a:prstGeom prst="rect">
            <a:avLst/>
          </a:prstGeom>
          <a:solidFill>
            <a:schemeClr val="accent4"/>
          </a:solidFill>
          <a:ln>
            <a:noFill/>
          </a:ln>
          <a:effectLst>
            <a:outerShdw blurRad="157163" rotWithShape="0" algn="bl" dir="4560000" dist="1143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720000" y="445025"/>
            <a:ext cx="7710900" cy="572700"/>
          </a:xfrm>
          <a:prstGeom prst="rect">
            <a:avLst/>
          </a:prstGeom>
          <a:noFill/>
        </p:spPr>
        <p:txBody>
          <a:bodyPr anchorCtr="0" anchor="t" bIns="91425" lIns="91425" spcFirstLastPara="1" rIns="91425" wrap="square" tIns="91425">
            <a:noAutofit/>
          </a:bodyPr>
          <a:lstStyle>
            <a:lvl1pPr lvl="0" rtl="0" algn="l">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4"/>
          <p:cNvSpPr txBox="1"/>
          <p:nvPr>
            <p:ph idx="1" type="body"/>
          </p:nvPr>
        </p:nvSpPr>
        <p:spPr>
          <a:xfrm>
            <a:off x="720000" y="1215750"/>
            <a:ext cx="7704000" cy="3292500"/>
          </a:xfrm>
          <a:prstGeom prst="rect">
            <a:avLst/>
          </a:prstGeom>
        </p:spPr>
        <p:txBody>
          <a:bodyPr anchorCtr="0" anchor="t" bIns="91425" lIns="91425" spcFirstLastPara="1" rIns="91425" wrap="square" tIns="91425">
            <a:noAutofit/>
          </a:bodyPr>
          <a:lstStyle>
            <a:lvl1pPr indent="-279400" lvl="0" marL="457200" rtl="0">
              <a:lnSpc>
                <a:spcPct val="100000"/>
              </a:lnSpc>
              <a:spcBef>
                <a:spcPts val="0"/>
              </a:spcBef>
              <a:spcAft>
                <a:spcPts val="0"/>
              </a:spcAft>
              <a:buSzPts val="800"/>
              <a:buFont typeface="Nunito Light"/>
              <a:buChar char="●"/>
              <a:defRPr sz="1200"/>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15000"/>
              </a:lnSpc>
              <a:spcBef>
                <a:spcPts val="0"/>
              </a:spcBef>
              <a:spcAft>
                <a:spcPts val="0"/>
              </a:spcAft>
              <a:buSzPts val="1200"/>
              <a:buFont typeface="Nunito Light"/>
              <a:buChar char="■"/>
              <a:defRPr/>
            </a:lvl3pPr>
            <a:lvl4pPr indent="-304800" lvl="3" marL="1828800" rtl="0">
              <a:lnSpc>
                <a:spcPct val="115000"/>
              </a:lnSpc>
              <a:spcBef>
                <a:spcPts val="1600"/>
              </a:spcBef>
              <a:spcAft>
                <a:spcPts val="0"/>
              </a:spcAft>
              <a:buSzPts val="1200"/>
              <a:buFont typeface="Nunito Light"/>
              <a:buChar char="●"/>
              <a:defRPr/>
            </a:lvl4pPr>
            <a:lvl5pPr indent="-304800" lvl="4" marL="2286000" rtl="0">
              <a:lnSpc>
                <a:spcPct val="115000"/>
              </a:lnSpc>
              <a:spcBef>
                <a:spcPts val="1600"/>
              </a:spcBef>
              <a:spcAft>
                <a:spcPts val="0"/>
              </a:spcAft>
              <a:buSzPts val="1200"/>
              <a:buFont typeface="Nunito Light"/>
              <a:buChar char="○"/>
              <a:defRPr/>
            </a:lvl5pPr>
            <a:lvl6pPr indent="-304800" lvl="5" marL="2743200" rtl="0">
              <a:lnSpc>
                <a:spcPct val="115000"/>
              </a:lnSpc>
              <a:spcBef>
                <a:spcPts val="1600"/>
              </a:spcBef>
              <a:spcAft>
                <a:spcPts val="0"/>
              </a:spcAft>
              <a:buSzPts val="1200"/>
              <a:buFont typeface="Nunito Light"/>
              <a:buChar char="■"/>
              <a:defRPr/>
            </a:lvl6pPr>
            <a:lvl7pPr indent="-304800" lvl="6" marL="3200400" rtl="0">
              <a:lnSpc>
                <a:spcPct val="115000"/>
              </a:lnSpc>
              <a:spcBef>
                <a:spcPts val="1600"/>
              </a:spcBef>
              <a:spcAft>
                <a:spcPts val="0"/>
              </a:spcAft>
              <a:buSzPts val="1200"/>
              <a:buFont typeface="Nunito Light"/>
              <a:buChar char="●"/>
              <a:defRPr/>
            </a:lvl7pPr>
            <a:lvl8pPr indent="-304800" lvl="7" marL="3657600" rtl="0">
              <a:lnSpc>
                <a:spcPct val="115000"/>
              </a:lnSpc>
              <a:spcBef>
                <a:spcPts val="1600"/>
              </a:spcBef>
              <a:spcAft>
                <a:spcPts val="0"/>
              </a:spcAft>
              <a:buSzPts val="1200"/>
              <a:buFont typeface="Nunito Light"/>
              <a:buChar char="○"/>
              <a:defRPr/>
            </a:lvl8pPr>
            <a:lvl9pPr indent="-304800" lvl="8" marL="4114800" rtl="0">
              <a:lnSpc>
                <a:spcPct val="115000"/>
              </a:lnSpc>
              <a:spcBef>
                <a:spcPts val="1600"/>
              </a:spcBef>
              <a:spcAft>
                <a:spcPts val="1600"/>
              </a:spcAft>
              <a:buSzPts val="1200"/>
              <a:buFont typeface="Nunito Light"/>
              <a:buChar char="■"/>
              <a:defRPr/>
            </a:lvl9pPr>
          </a:lstStyle>
          <a:p/>
        </p:txBody>
      </p:sp>
      <p:sp>
        <p:nvSpPr>
          <p:cNvPr id="23" name="Google Shape;23;p4"/>
          <p:cNvSpPr/>
          <p:nvPr/>
        </p:nvSpPr>
        <p:spPr>
          <a:xfrm flipH="1">
            <a:off x="-27505" y="4608500"/>
            <a:ext cx="9224700" cy="572700"/>
          </a:xfrm>
          <a:prstGeom prst="snip2DiagRect">
            <a:avLst>
              <a:gd fmla="val 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a:off x="-27505" y="4608500"/>
            <a:ext cx="9224700" cy="572700"/>
          </a:xfrm>
          <a:prstGeom prst="snip2DiagRect">
            <a:avLst>
              <a:gd fmla="val 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ph idx="2" type="pic"/>
          </p:nvPr>
        </p:nvSpPr>
        <p:spPr>
          <a:xfrm>
            <a:off x="4310422" y="535977"/>
            <a:ext cx="4284900" cy="4344300"/>
          </a:xfrm>
          <a:prstGeom prst="rect">
            <a:avLst/>
          </a:prstGeom>
          <a:noFill/>
          <a:ln>
            <a:noFill/>
          </a:ln>
        </p:spPr>
      </p:sp>
      <p:sp>
        <p:nvSpPr>
          <p:cNvPr id="27" name="Google Shape;27;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8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28" name="Google Shape;28;p5"/>
          <p:cNvSpPr txBox="1"/>
          <p:nvPr>
            <p:ph idx="1" type="subTitle"/>
          </p:nvPr>
        </p:nvSpPr>
        <p:spPr>
          <a:xfrm>
            <a:off x="5017673" y="2536755"/>
            <a:ext cx="2700300" cy="111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Char char="●"/>
              <a:defRPr b="0" sz="1400"/>
            </a:lvl1pPr>
            <a:lvl2pPr lvl="1" rtl="0" algn="ctr">
              <a:lnSpc>
                <a:spcPct val="100000"/>
              </a:lnSpc>
              <a:spcBef>
                <a:spcPts val="0"/>
              </a:spcBef>
              <a:spcAft>
                <a:spcPts val="0"/>
              </a:spcAft>
              <a:buSzPts val="2800"/>
              <a:buChar char="○"/>
              <a:defRPr sz="2800"/>
            </a:lvl2pPr>
            <a:lvl3pPr lvl="2" rtl="0" algn="ctr">
              <a:lnSpc>
                <a:spcPct val="100000"/>
              </a:lnSpc>
              <a:spcBef>
                <a:spcPts val="0"/>
              </a:spcBef>
              <a:spcAft>
                <a:spcPts val="0"/>
              </a:spcAft>
              <a:buSzPts val="2800"/>
              <a:buChar char="■"/>
              <a:defRPr sz="2800"/>
            </a:lvl3pPr>
            <a:lvl4pPr lvl="3" rtl="0" algn="ctr">
              <a:lnSpc>
                <a:spcPct val="100000"/>
              </a:lnSpc>
              <a:spcBef>
                <a:spcPts val="0"/>
              </a:spcBef>
              <a:spcAft>
                <a:spcPts val="0"/>
              </a:spcAft>
              <a:buSzPts val="2800"/>
              <a:buChar char="●"/>
              <a:defRPr sz="2800"/>
            </a:lvl4pPr>
            <a:lvl5pPr lvl="4" rtl="0" algn="ctr">
              <a:lnSpc>
                <a:spcPct val="100000"/>
              </a:lnSpc>
              <a:spcBef>
                <a:spcPts val="0"/>
              </a:spcBef>
              <a:spcAft>
                <a:spcPts val="0"/>
              </a:spcAft>
              <a:buSzPts val="2800"/>
              <a:buChar char="○"/>
              <a:defRPr sz="2800"/>
            </a:lvl5pPr>
            <a:lvl6pPr lvl="5" rtl="0" algn="ctr">
              <a:lnSpc>
                <a:spcPct val="100000"/>
              </a:lnSpc>
              <a:spcBef>
                <a:spcPts val="0"/>
              </a:spcBef>
              <a:spcAft>
                <a:spcPts val="0"/>
              </a:spcAft>
              <a:buSzPts val="2800"/>
              <a:buChar char="■"/>
              <a:defRPr sz="2800"/>
            </a:lvl6pPr>
            <a:lvl7pPr lvl="6" rtl="0" algn="ctr">
              <a:lnSpc>
                <a:spcPct val="100000"/>
              </a:lnSpc>
              <a:spcBef>
                <a:spcPts val="0"/>
              </a:spcBef>
              <a:spcAft>
                <a:spcPts val="0"/>
              </a:spcAft>
              <a:buSzPts val="2800"/>
              <a:buChar char="●"/>
              <a:defRPr sz="2800"/>
            </a:lvl7pPr>
            <a:lvl8pPr lvl="7" rtl="0" algn="ctr">
              <a:lnSpc>
                <a:spcPct val="100000"/>
              </a:lnSpc>
              <a:spcBef>
                <a:spcPts val="0"/>
              </a:spcBef>
              <a:spcAft>
                <a:spcPts val="0"/>
              </a:spcAft>
              <a:buSzPts val="2800"/>
              <a:buChar char="○"/>
              <a:defRPr sz="2800"/>
            </a:lvl8pPr>
            <a:lvl9pPr lvl="8" rtl="0" algn="ctr">
              <a:lnSpc>
                <a:spcPct val="100000"/>
              </a:lnSpc>
              <a:spcBef>
                <a:spcPts val="0"/>
              </a:spcBef>
              <a:spcAft>
                <a:spcPts val="0"/>
              </a:spcAft>
              <a:buSzPts val="2800"/>
              <a:buChar char="■"/>
              <a:defRPr sz="2800"/>
            </a:lvl9pPr>
          </a:lstStyle>
          <a:p/>
        </p:txBody>
      </p:sp>
      <p:sp>
        <p:nvSpPr>
          <p:cNvPr id="29" name="Google Shape;29;p5"/>
          <p:cNvSpPr txBox="1"/>
          <p:nvPr>
            <p:ph idx="3" type="subTitle"/>
          </p:nvPr>
        </p:nvSpPr>
        <p:spPr>
          <a:xfrm>
            <a:off x="1454175" y="2536755"/>
            <a:ext cx="2700300" cy="111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Char char="●"/>
              <a:defRPr b="0" sz="1400"/>
            </a:lvl1pPr>
            <a:lvl2pPr lvl="1" rtl="0" algn="ctr">
              <a:lnSpc>
                <a:spcPct val="100000"/>
              </a:lnSpc>
              <a:spcBef>
                <a:spcPts val="1600"/>
              </a:spcBef>
              <a:spcAft>
                <a:spcPts val="0"/>
              </a:spcAft>
              <a:buSzPts val="1400"/>
              <a:buChar char="○"/>
              <a:defRPr sz="2800"/>
            </a:lvl2pPr>
            <a:lvl3pPr lvl="2" rtl="0" algn="ctr">
              <a:lnSpc>
                <a:spcPct val="100000"/>
              </a:lnSpc>
              <a:spcBef>
                <a:spcPts val="0"/>
              </a:spcBef>
              <a:spcAft>
                <a:spcPts val="0"/>
              </a:spcAft>
              <a:buSzPts val="1400"/>
              <a:buChar char="■"/>
              <a:defRPr sz="2800"/>
            </a:lvl3pPr>
            <a:lvl4pPr lvl="3" rtl="0" algn="ctr">
              <a:lnSpc>
                <a:spcPct val="100000"/>
              </a:lnSpc>
              <a:spcBef>
                <a:spcPts val="0"/>
              </a:spcBef>
              <a:spcAft>
                <a:spcPts val="0"/>
              </a:spcAft>
              <a:buSzPts val="1400"/>
              <a:buChar char="●"/>
              <a:defRPr sz="2800"/>
            </a:lvl4pPr>
            <a:lvl5pPr lvl="4" rtl="0" algn="ctr">
              <a:lnSpc>
                <a:spcPct val="100000"/>
              </a:lnSpc>
              <a:spcBef>
                <a:spcPts val="0"/>
              </a:spcBef>
              <a:spcAft>
                <a:spcPts val="0"/>
              </a:spcAft>
              <a:buSzPts val="1400"/>
              <a:buChar char="○"/>
              <a:defRPr sz="2800"/>
            </a:lvl5pPr>
            <a:lvl6pPr lvl="5" rtl="0" algn="ctr">
              <a:lnSpc>
                <a:spcPct val="100000"/>
              </a:lnSpc>
              <a:spcBef>
                <a:spcPts val="0"/>
              </a:spcBef>
              <a:spcAft>
                <a:spcPts val="0"/>
              </a:spcAft>
              <a:buSzPts val="1400"/>
              <a:buChar char="■"/>
              <a:defRPr sz="2800"/>
            </a:lvl6pPr>
            <a:lvl7pPr lvl="6" rtl="0" algn="ctr">
              <a:lnSpc>
                <a:spcPct val="100000"/>
              </a:lnSpc>
              <a:spcBef>
                <a:spcPts val="0"/>
              </a:spcBef>
              <a:spcAft>
                <a:spcPts val="0"/>
              </a:spcAft>
              <a:buSzPts val="1400"/>
              <a:buChar char="●"/>
              <a:defRPr sz="2800"/>
            </a:lvl7pPr>
            <a:lvl8pPr lvl="7" rtl="0" algn="ctr">
              <a:lnSpc>
                <a:spcPct val="100000"/>
              </a:lnSpc>
              <a:spcBef>
                <a:spcPts val="0"/>
              </a:spcBef>
              <a:spcAft>
                <a:spcPts val="0"/>
              </a:spcAft>
              <a:buSzPts val="1400"/>
              <a:buChar char="○"/>
              <a:defRPr sz="2800"/>
            </a:lvl8pPr>
            <a:lvl9pPr lvl="8" rtl="0" algn="ctr">
              <a:lnSpc>
                <a:spcPct val="100000"/>
              </a:lnSpc>
              <a:spcBef>
                <a:spcPts val="0"/>
              </a:spcBef>
              <a:spcAft>
                <a:spcPts val="0"/>
              </a:spcAft>
              <a:buSzPts val="1400"/>
              <a:buChar char="■"/>
              <a:defRPr sz="2800"/>
            </a:lvl9pPr>
          </a:lstStyle>
          <a:p/>
        </p:txBody>
      </p:sp>
      <p:sp>
        <p:nvSpPr>
          <p:cNvPr id="30" name="Google Shape;30;p5"/>
          <p:cNvSpPr txBox="1"/>
          <p:nvPr>
            <p:ph idx="4" type="subTitle"/>
          </p:nvPr>
        </p:nvSpPr>
        <p:spPr>
          <a:xfrm>
            <a:off x="1454175" y="2231590"/>
            <a:ext cx="2700300" cy="361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1700"/>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31" name="Google Shape;31;p5"/>
          <p:cNvSpPr txBox="1"/>
          <p:nvPr>
            <p:ph idx="5" type="subTitle"/>
          </p:nvPr>
        </p:nvSpPr>
        <p:spPr>
          <a:xfrm>
            <a:off x="5017666" y="2231590"/>
            <a:ext cx="2700300" cy="361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7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 name="Google Shape;34;p6"/>
          <p:cNvSpPr/>
          <p:nvPr/>
        </p:nvSpPr>
        <p:spPr>
          <a:xfrm flipH="1">
            <a:off x="-27505" y="4608500"/>
            <a:ext cx="9224700" cy="572700"/>
          </a:xfrm>
          <a:prstGeom prst="snip2DiagRect">
            <a:avLst>
              <a:gd fmla="val 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6"/>
          <p:cNvSpPr/>
          <p:nvPr/>
        </p:nvSpPr>
        <p:spPr>
          <a:xfrm>
            <a:off x="537300" y="1155850"/>
            <a:ext cx="8069100" cy="3452700"/>
          </a:xfrm>
          <a:prstGeom prst="rect">
            <a:avLst/>
          </a:prstGeom>
          <a:solidFill>
            <a:schemeClr val="accent4"/>
          </a:solidFill>
          <a:ln>
            <a:noFill/>
          </a:ln>
          <a:effectLst>
            <a:outerShdw blurRad="157163" rotWithShape="0" algn="bl" dir="4560000" dist="1143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ph idx="2" type="pic"/>
          </p:nvPr>
        </p:nvSpPr>
        <p:spPr>
          <a:xfrm>
            <a:off x="545870" y="553000"/>
            <a:ext cx="4284900" cy="4327200"/>
          </a:xfrm>
          <a:prstGeom prst="rect">
            <a:avLst/>
          </a:prstGeom>
          <a:noFill/>
          <a:ln>
            <a:noFill/>
          </a:ln>
        </p:spPr>
      </p:sp>
      <p:sp>
        <p:nvSpPr>
          <p:cNvPr id="38" name="Google Shape;38;p7"/>
          <p:cNvSpPr txBox="1"/>
          <p:nvPr>
            <p:ph type="title"/>
          </p:nvPr>
        </p:nvSpPr>
        <p:spPr>
          <a:xfrm>
            <a:off x="3734325" y="1199300"/>
            <a:ext cx="4696500" cy="572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9" name="Google Shape;39;p7"/>
          <p:cNvSpPr txBox="1"/>
          <p:nvPr>
            <p:ph idx="1" type="subTitle"/>
          </p:nvPr>
        </p:nvSpPr>
        <p:spPr>
          <a:xfrm>
            <a:off x="3734325" y="1908850"/>
            <a:ext cx="4696500" cy="2293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
        <p:nvSpPr>
          <p:cNvPr id="40" name="Google Shape;40;p7"/>
          <p:cNvSpPr/>
          <p:nvPr/>
        </p:nvSpPr>
        <p:spPr>
          <a:xfrm flipH="1">
            <a:off x="-27505" y="4608500"/>
            <a:ext cx="9224700" cy="572700"/>
          </a:xfrm>
          <a:prstGeom prst="snip2DiagRect">
            <a:avLst>
              <a:gd fmla="val 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8"/>
          <p:cNvSpPr txBox="1"/>
          <p:nvPr>
            <p:ph type="title"/>
          </p:nvPr>
        </p:nvSpPr>
        <p:spPr>
          <a:xfrm>
            <a:off x="2174400" y="1307100"/>
            <a:ext cx="47952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 name="Shape 43"/>
        <p:cNvGrpSpPr/>
        <p:nvPr/>
      </p:nvGrpSpPr>
      <p:grpSpPr>
        <a:xfrm>
          <a:off x="0" y="0"/>
          <a:ext cx="0" cy="0"/>
          <a:chOff x="0" y="0"/>
          <a:chExt cx="0" cy="0"/>
        </a:xfrm>
      </p:grpSpPr>
      <p:sp>
        <p:nvSpPr>
          <p:cNvPr id="44" name="Google Shape;44;p9"/>
          <p:cNvSpPr txBox="1"/>
          <p:nvPr>
            <p:ph type="title"/>
          </p:nvPr>
        </p:nvSpPr>
        <p:spPr>
          <a:xfrm>
            <a:off x="948600" y="1274725"/>
            <a:ext cx="2905800" cy="1483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5" name="Google Shape;45;p9"/>
          <p:cNvSpPr txBox="1"/>
          <p:nvPr>
            <p:ph idx="1" type="subTitle"/>
          </p:nvPr>
        </p:nvSpPr>
        <p:spPr>
          <a:xfrm>
            <a:off x="948600" y="2910150"/>
            <a:ext cx="2905800" cy="80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6" name="Google Shape;46;p9"/>
          <p:cNvSpPr/>
          <p:nvPr>
            <p:ph idx="2" type="pic"/>
          </p:nvPr>
        </p:nvSpPr>
        <p:spPr>
          <a:xfrm>
            <a:off x="4293425" y="539500"/>
            <a:ext cx="4132800" cy="40692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7" name="Shape 47"/>
        <p:cNvGrpSpPr/>
        <p:nvPr/>
      </p:nvGrpSpPr>
      <p:grpSpPr>
        <a:xfrm>
          <a:off x="0" y="0"/>
          <a:ext cx="0" cy="0"/>
          <a:chOff x="0" y="0"/>
          <a:chExt cx="0" cy="0"/>
        </a:xfrm>
      </p:grpSpPr>
      <p:sp>
        <p:nvSpPr>
          <p:cNvPr id="48" name="Google Shape;48;p10"/>
          <p:cNvSpPr txBox="1"/>
          <p:nvPr>
            <p:ph type="title"/>
          </p:nvPr>
        </p:nvSpPr>
        <p:spPr>
          <a:xfrm>
            <a:off x="720000" y="3862050"/>
            <a:ext cx="7704000" cy="572700"/>
          </a:xfrm>
          <a:prstGeom prst="rect">
            <a:avLst/>
          </a:prstGeom>
          <a:solidFill>
            <a:schemeClr val="accent3"/>
          </a:solidFill>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dk1"/>
              </a:buClr>
              <a:buSzPts val="2800"/>
              <a:buFont typeface="Roboto Black"/>
              <a:buNone/>
              <a:defRPr sz="2800">
                <a:solidFill>
                  <a:schemeClr val="dk1"/>
                </a:solidFill>
                <a:latin typeface="Roboto Black"/>
                <a:ea typeface="Roboto Black"/>
                <a:cs typeface="Roboto Black"/>
                <a:sym typeface="Roboto Black"/>
              </a:defRPr>
            </a:lvl1pPr>
            <a:lvl2pPr lvl="1" rtl="0" algn="r">
              <a:spcBef>
                <a:spcPts val="0"/>
              </a:spcBef>
              <a:spcAft>
                <a:spcPts val="0"/>
              </a:spcAft>
              <a:buClr>
                <a:schemeClr val="dk1"/>
              </a:buClr>
              <a:buSzPts val="2800"/>
              <a:buFont typeface="Roboto Black"/>
              <a:buNone/>
              <a:defRPr sz="2800">
                <a:solidFill>
                  <a:schemeClr val="dk1"/>
                </a:solidFill>
                <a:latin typeface="Roboto Black"/>
                <a:ea typeface="Roboto Black"/>
                <a:cs typeface="Roboto Black"/>
                <a:sym typeface="Roboto Black"/>
              </a:defRPr>
            </a:lvl2pPr>
            <a:lvl3pPr lvl="2" rtl="0" algn="r">
              <a:spcBef>
                <a:spcPts val="0"/>
              </a:spcBef>
              <a:spcAft>
                <a:spcPts val="0"/>
              </a:spcAft>
              <a:buClr>
                <a:schemeClr val="dk1"/>
              </a:buClr>
              <a:buSzPts val="2800"/>
              <a:buFont typeface="Roboto Black"/>
              <a:buNone/>
              <a:defRPr sz="2800">
                <a:solidFill>
                  <a:schemeClr val="dk1"/>
                </a:solidFill>
                <a:latin typeface="Roboto Black"/>
                <a:ea typeface="Roboto Black"/>
                <a:cs typeface="Roboto Black"/>
                <a:sym typeface="Roboto Black"/>
              </a:defRPr>
            </a:lvl3pPr>
            <a:lvl4pPr lvl="3" rtl="0" algn="r">
              <a:spcBef>
                <a:spcPts val="0"/>
              </a:spcBef>
              <a:spcAft>
                <a:spcPts val="0"/>
              </a:spcAft>
              <a:buClr>
                <a:schemeClr val="dk1"/>
              </a:buClr>
              <a:buSzPts val="2800"/>
              <a:buFont typeface="Roboto Black"/>
              <a:buNone/>
              <a:defRPr sz="2800">
                <a:solidFill>
                  <a:schemeClr val="dk1"/>
                </a:solidFill>
                <a:latin typeface="Roboto Black"/>
                <a:ea typeface="Roboto Black"/>
                <a:cs typeface="Roboto Black"/>
                <a:sym typeface="Roboto Black"/>
              </a:defRPr>
            </a:lvl4pPr>
            <a:lvl5pPr lvl="4" rtl="0" algn="r">
              <a:spcBef>
                <a:spcPts val="0"/>
              </a:spcBef>
              <a:spcAft>
                <a:spcPts val="0"/>
              </a:spcAft>
              <a:buClr>
                <a:schemeClr val="dk1"/>
              </a:buClr>
              <a:buSzPts val="2800"/>
              <a:buFont typeface="Roboto Black"/>
              <a:buNone/>
              <a:defRPr sz="2800">
                <a:solidFill>
                  <a:schemeClr val="dk1"/>
                </a:solidFill>
                <a:latin typeface="Roboto Black"/>
                <a:ea typeface="Roboto Black"/>
                <a:cs typeface="Roboto Black"/>
                <a:sym typeface="Roboto Black"/>
              </a:defRPr>
            </a:lvl5pPr>
            <a:lvl6pPr lvl="5" rtl="0" algn="r">
              <a:spcBef>
                <a:spcPts val="0"/>
              </a:spcBef>
              <a:spcAft>
                <a:spcPts val="0"/>
              </a:spcAft>
              <a:buClr>
                <a:schemeClr val="dk1"/>
              </a:buClr>
              <a:buSzPts val="2800"/>
              <a:buFont typeface="Roboto Black"/>
              <a:buNone/>
              <a:defRPr sz="2800">
                <a:solidFill>
                  <a:schemeClr val="dk1"/>
                </a:solidFill>
                <a:latin typeface="Roboto Black"/>
                <a:ea typeface="Roboto Black"/>
                <a:cs typeface="Roboto Black"/>
                <a:sym typeface="Roboto Black"/>
              </a:defRPr>
            </a:lvl6pPr>
            <a:lvl7pPr lvl="6" rtl="0" algn="r">
              <a:spcBef>
                <a:spcPts val="0"/>
              </a:spcBef>
              <a:spcAft>
                <a:spcPts val="0"/>
              </a:spcAft>
              <a:buClr>
                <a:schemeClr val="dk1"/>
              </a:buClr>
              <a:buSzPts val="2800"/>
              <a:buFont typeface="Roboto Black"/>
              <a:buNone/>
              <a:defRPr sz="2800">
                <a:solidFill>
                  <a:schemeClr val="dk1"/>
                </a:solidFill>
                <a:latin typeface="Roboto Black"/>
                <a:ea typeface="Roboto Black"/>
                <a:cs typeface="Roboto Black"/>
                <a:sym typeface="Roboto Black"/>
              </a:defRPr>
            </a:lvl7pPr>
            <a:lvl8pPr lvl="7" rtl="0" algn="r">
              <a:spcBef>
                <a:spcPts val="0"/>
              </a:spcBef>
              <a:spcAft>
                <a:spcPts val="0"/>
              </a:spcAft>
              <a:buClr>
                <a:schemeClr val="dk1"/>
              </a:buClr>
              <a:buSzPts val="2800"/>
              <a:buFont typeface="Roboto Black"/>
              <a:buNone/>
              <a:defRPr sz="2800">
                <a:solidFill>
                  <a:schemeClr val="dk1"/>
                </a:solidFill>
                <a:latin typeface="Roboto Black"/>
                <a:ea typeface="Roboto Black"/>
                <a:cs typeface="Roboto Black"/>
                <a:sym typeface="Roboto Black"/>
              </a:defRPr>
            </a:lvl8pPr>
            <a:lvl9pPr lvl="8" rtl="0" algn="r">
              <a:spcBef>
                <a:spcPts val="0"/>
              </a:spcBef>
              <a:spcAft>
                <a:spcPts val="0"/>
              </a:spcAft>
              <a:buClr>
                <a:schemeClr val="dk1"/>
              </a:buClr>
              <a:buSzPts val="2800"/>
              <a:buFont typeface="Roboto Black"/>
              <a:buNone/>
              <a:defRPr sz="2800">
                <a:solidFill>
                  <a:schemeClr val="dk1"/>
                </a:solidFill>
                <a:latin typeface="Roboto Black"/>
                <a:ea typeface="Roboto Black"/>
                <a:cs typeface="Roboto Black"/>
                <a:sym typeface="Roboto Black"/>
              </a:defRPr>
            </a:lvl9pPr>
          </a:lstStyle>
          <a:p/>
        </p:txBody>
      </p:sp>
      <p:sp>
        <p:nvSpPr>
          <p:cNvPr id="7" name="Google Shape;7;p1"/>
          <p:cNvSpPr txBox="1"/>
          <p:nvPr>
            <p:ph idx="1" type="body"/>
          </p:nvPr>
        </p:nvSpPr>
        <p:spPr>
          <a:xfrm>
            <a:off x="713400"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indent="-317500" lvl="1" marL="914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www.redcross.org/about-us/who-we-are/mission-and-values.html" TargetMode="External"/><Relationship Id="rId4" Type="http://schemas.openxmlformats.org/officeDocument/2006/relationships/hyperlink" Target="https://www.redcross.org/about-us/who-we-are/mission-and-values.html" TargetMode="External"/><Relationship Id="rId9" Type="http://schemas.openxmlformats.org/officeDocument/2006/relationships/hyperlink" Target="https://www.cnbc.com/2023/07/28/these-are-the-10-states-that-are-the-most-prepared-for-extreme-weather.html" TargetMode="External"/><Relationship Id="rId5" Type="http://schemas.openxmlformats.org/officeDocument/2006/relationships/hyperlink" Target="https://hcahealthcaretoday.com/2019/09/24/building-stronger-communities-hca-healthcare-teams-up-with-the-american-red-cross/" TargetMode="External"/><Relationship Id="rId6" Type="http://schemas.openxmlformats.org/officeDocument/2006/relationships/hyperlink" Target="https://hcahealthcaretoday.com/2019/09/24/building-stronger-communities-hca-healthcare-teams-up-with-the-american-red-cross/" TargetMode="External"/><Relationship Id="rId7" Type="http://schemas.openxmlformats.org/officeDocument/2006/relationships/hyperlink" Target="https://hcahealthcaretoday.com/2019/09/24/building-stronger-communities-hca-healthcare-teams-up-with-the-american-red-cross/" TargetMode="External"/><Relationship Id="rId8" Type="http://schemas.openxmlformats.org/officeDocument/2006/relationships/hyperlink" Target="https://www.cnbc.com/2023/07/28/these-are-the-10-states-that-are-the-most-prepared-for-extreme-weather.html" TargetMode="External"/><Relationship Id="rId11" Type="http://schemas.openxmlformats.org/officeDocument/2006/relationships/hyperlink" Target="https://redcrosschat.org/2016/12/27/disasters-of-2016-in-photos/" TargetMode="External"/><Relationship Id="rId10" Type="http://schemas.openxmlformats.org/officeDocument/2006/relationships/hyperlink" Target="https://redcrosschat.org/2016/12/27/disasters-of-2016-in-photos/" TargetMode="External"/><Relationship Id="rId13" Type="http://schemas.openxmlformats.org/officeDocument/2006/relationships/hyperlink" Target="https://www.weather.gov/about/forecastsandservice" TargetMode="External"/><Relationship Id="rId12" Type="http://schemas.openxmlformats.org/officeDocument/2006/relationships/hyperlink" Target="https://www.weather.gov/about/forecastsandservice" TargetMode="External"/><Relationship Id="rId15" Type="http://schemas.openxmlformats.org/officeDocument/2006/relationships/hyperlink" Target="https://www.flickr.com/photos/noaasatellites/36721671963/" TargetMode="External"/><Relationship Id="rId14" Type="http://schemas.openxmlformats.org/officeDocument/2006/relationships/hyperlink" Target="https://www.flickr.com/photos/noaasatellites/36721671963/"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www.jimreedphoto.com/p222831751/h73E529EB" TargetMode="External"/><Relationship Id="rId4" Type="http://schemas.openxmlformats.org/officeDocument/2006/relationships/hyperlink" Target="https://www.jimreedphoto.com/p222831751/h73E529EB" TargetMode="External"/><Relationship Id="rId9" Type="http://schemas.openxmlformats.org/officeDocument/2006/relationships/hyperlink" Target="https://www.jimreedphoto.com/p283053052/h23871D41" TargetMode="External"/><Relationship Id="rId5" Type="http://schemas.openxmlformats.org/officeDocument/2006/relationships/hyperlink" Target="https://www.jimreedphoto.com/p469274228/h72FE2C61" TargetMode="External"/><Relationship Id="rId6" Type="http://schemas.openxmlformats.org/officeDocument/2006/relationships/hyperlink" Target="https://www.jimreedphoto.com/p469274228/h72FE2C61" TargetMode="External"/><Relationship Id="rId7" Type="http://schemas.openxmlformats.org/officeDocument/2006/relationships/hyperlink" Target="https://www.jimreedphoto.com/p469274228/h22B7C5AB" TargetMode="External"/><Relationship Id="rId8" Type="http://schemas.openxmlformats.org/officeDocument/2006/relationships/hyperlink" Target="https://www.jimreedphoto.com/p469274228/h22B7C5AB" TargetMode="External"/><Relationship Id="rId11" Type="http://schemas.openxmlformats.org/officeDocument/2006/relationships/hyperlink" Target="https://www.jimreedphoto.com/p469274228/h6EECD6C0" TargetMode="External"/><Relationship Id="rId10" Type="http://schemas.openxmlformats.org/officeDocument/2006/relationships/hyperlink" Target="https://www.jimreedphoto.com/p283053052/h23871D41" TargetMode="External"/><Relationship Id="rId12" Type="http://schemas.openxmlformats.org/officeDocument/2006/relationships/hyperlink" Target="https://www.jimreedphoto.com/p469274228/h6EECD6C0"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www.jimreedphoto.com/p496431130/h794BCFF4" TargetMode="External"/><Relationship Id="rId4" Type="http://schemas.openxmlformats.org/officeDocument/2006/relationships/hyperlink" Target="https://www.jimreedphoto.com/p496431130/h794BCFF4" TargetMode="External"/><Relationship Id="rId5" Type="http://schemas.openxmlformats.org/officeDocument/2006/relationships/hyperlink" Target="https://brandlogos.net/american-red-cross-25705.html" TargetMode="External"/><Relationship Id="rId6" Type="http://schemas.openxmlformats.org/officeDocument/2006/relationships/hyperlink" Target="https://brandlogos.net/american-red-cross-25705.html" TargetMode="External"/><Relationship Id="rId7" Type="http://schemas.openxmlformats.org/officeDocument/2006/relationships/hyperlink" Target="https://data.census.gov/table/ACSDP1Y2023.DP04?q=DP04&amp;g=040XX00US01,05,13,20,29,40,47,48" TargetMode="External"/><Relationship Id="rId8" Type="http://schemas.openxmlformats.org/officeDocument/2006/relationships/hyperlink" Target="https://data.census.gov/table/ACSDP1Y2023.DP04?q=DP04&amp;g=040XX00US01,05,13,20,29,40,47,48"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6"/>
          <p:cNvSpPr/>
          <p:nvPr/>
        </p:nvSpPr>
        <p:spPr>
          <a:xfrm>
            <a:off x="-178900" y="4196500"/>
            <a:ext cx="9495600" cy="1020900"/>
          </a:xfrm>
          <a:prstGeom prst="rect">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161" name="Google Shape;161;p26" title="36721671963_005537df4c_b.jpg"/>
          <p:cNvPicPr preferRelativeResize="0"/>
          <p:nvPr>
            <p:ph idx="2" type="pic"/>
          </p:nvPr>
        </p:nvPicPr>
        <p:blipFill rotWithShape="1">
          <a:blip r:embed="rId3">
            <a:alphaModFix amt="70000"/>
          </a:blip>
          <a:srcRect b="1431" l="6088" r="3983" t="17214"/>
          <a:stretch/>
        </p:blipFill>
        <p:spPr>
          <a:xfrm>
            <a:off x="0" y="0"/>
            <a:ext cx="9144000" cy="5143500"/>
          </a:xfrm>
          <a:prstGeom prst="rect">
            <a:avLst/>
          </a:prstGeom>
        </p:spPr>
      </p:pic>
      <p:sp>
        <p:nvSpPr>
          <p:cNvPr id="162" name="Google Shape;162;p26"/>
          <p:cNvSpPr/>
          <p:nvPr/>
        </p:nvSpPr>
        <p:spPr>
          <a:xfrm>
            <a:off x="3034050" y="933600"/>
            <a:ext cx="3153000" cy="3297600"/>
          </a:xfrm>
          <a:prstGeom prst="rect">
            <a:avLst/>
          </a:prstGeom>
          <a:solidFill>
            <a:schemeClr val="lt1"/>
          </a:solidFill>
          <a:ln>
            <a:noFill/>
          </a:ln>
          <a:effectLst>
            <a:outerShdw blurRad="157163" rotWithShape="0" algn="bl" dir="4560000" dist="114300">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6"/>
          <p:cNvSpPr txBox="1"/>
          <p:nvPr>
            <p:ph type="ctrTitle"/>
          </p:nvPr>
        </p:nvSpPr>
        <p:spPr>
          <a:xfrm>
            <a:off x="3040650" y="933600"/>
            <a:ext cx="3062700" cy="1453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4200"/>
              <a:t>AMERICAN</a:t>
            </a:r>
            <a:endParaRPr sz="4200"/>
          </a:p>
          <a:p>
            <a:pPr indent="0" lvl="0" marL="0" rtl="0" algn="r">
              <a:spcBef>
                <a:spcPts val="0"/>
              </a:spcBef>
              <a:spcAft>
                <a:spcPts val="0"/>
              </a:spcAft>
              <a:buNone/>
            </a:pPr>
            <a:r>
              <a:rPr lang="en" sz="4050"/>
              <a:t>RED CROSS</a:t>
            </a:r>
            <a:endParaRPr sz="4050">
              <a:latin typeface="Roboto"/>
              <a:ea typeface="Roboto"/>
              <a:cs typeface="Roboto"/>
              <a:sym typeface="Roboto"/>
            </a:endParaRPr>
          </a:p>
        </p:txBody>
      </p:sp>
      <p:pic>
        <p:nvPicPr>
          <p:cNvPr id="164" name="Google Shape;164;p26"/>
          <p:cNvPicPr preferRelativeResize="0"/>
          <p:nvPr/>
        </p:nvPicPr>
        <p:blipFill rotWithShape="1">
          <a:blip r:embed="rId4">
            <a:alphaModFix/>
          </a:blip>
          <a:srcRect b="35355" l="25973" r="26482" t="15649"/>
          <a:stretch/>
        </p:blipFill>
        <p:spPr>
          <a:xfrm>
            <a:off x="4452450" y="3193035"/>
            <a:ext cx="296550" cy="306390"/>
          </a:xfrm>
          <a:prstGeom prst="rect">
            <a:avLst/>
          </a:prstGeom>
          <a:noFill/>
          <a:ln>
            <a:noFill/>
          </a:ln>
        </p:spPr>
      </p:pic>
      <p:sp>
        <p:nvSpPr>
          <p:cNvPr id="165" name="Google Shape;165;p26"/>
          <p:cNvSpPr txBox="1"/>
          <p:nvPr>
            <p:ph type="ctrTitle"/>
          </p:nvPr>
        </p:nvSpPr>
        <p:spPr>
          <a:xfrm>
            <a:off x="3040650" y="2299600"/>
            <a:ext cx="3062700" cy="952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2200">
                <a:latin typeface="Roboto"/>
                <a:ea typeface="Roboto"/>
                <a:cs typeface="Roboto"/>
                <a:sym typeface="Roboto"/>
              </a:rPr>
              <a:t>DEADLY &amp; DAMAGING</a:t>
            </a:r>
            <a:endParaRPr sz="2200">
              <a:latin typeface="Roboto"/>
              <a:ea typeface="Roboto"/>
              <a:cs typeface="Roboto"/>
              <a:sym typeface="Roboto"/>
            </a:endParaRPr>
          </a:p>
          <a:p>
            <a:pPr indent="0" lvl="0" marL="0" rtl="0" algn="r">
              <a:spcBef>
                <a:spcPts val="300"/>
              </a:spcBef>
              <a:spcAft>
                <a:spcPts val="0"/>
              </a:spcAft>
              <a:buNone/>
            </a:pPr>
            <a:r>
              <a:rPr lang="en" sz="3000">
                <a:latin typeface="Roboto"/>
                <a:ea typeface="Roboto"/>
                <a:cs typeface="Roboto"/>
                <a:sym typeface="Roboto"/>
              </a:rPr>
              <a:t>STORM EVENTS</a:t>
            </a:r>
            <a:endParaRPr sz="3000">
              <a:latin typeface="Roboto"/>
              <a:ea typeface="Roboto"/>
              <a:cs typeface="Roboto"/>
              <a:sym typeface="Roboto"/>
            </a:endParaRPr>
          </a:p>
        </p:txBody>
      </p:sp>
      <p:sp>
        <p:nvSpPr>
          <p:cNvPr id="166" name="Google Shape;166;p26"/>
          <p:cNvSpPr txBox="1"/>
          <p:nvPr>
            <p:ph idx="1" type="subTitle"/>
          </p:nvPr>
        </p:nvSpPr>
        <p:spPr>
          <a:xfrm>
            <a:off x="3147750" y="3481550"/>
            <a:ext cx="2925600" cy="62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i="1" lang="en" sz="1100"/>
              <a:t>Group 5:</a:t>
            </a:r>
            <a:r>
              <a:rPr i="1" lang="en" sz="1100"/>
              <a:t> </a:t>
            </a:r>
            <a:r>
              <a:rPr i="1" lang="en" sz="1100"/>
              <a:t>Ankur Bhattacharjee, Bimala Joshi, Cezane Karki, Isabella Pham, Kiran Kuchekar, Shivangi Vipulbhai Borad</a:t>
            </a:r>
            <a:endParaRPr i="1" sz="1100"/>
          </a:p>
        </p:txBody>
      </p:sp>
      <p:cxnSp>
        <p:nvCxnSpPr>
          <p:cNvPr id="167" name="Google Shape;167;p26"/>
          <p:cNvCxnSpPr/>
          <p:nvPr/>
        </p:nvCxnSpPr>
        <p:spPr>
          <a:xfrm flipH="1" rot="10800000">
            <a:off x="4009150" y="3346375"/>
            <a:ext cx="372300" cy="1200"/>
          </a:xfrm>
          <a:prstGeom prst="straightConnector1">
            <a:avLst/>
          </a:prstGeom>
          <a:noFill/>
          <a:ln cap="flat" cmpd="sng" w="9525">
            <a:solidFill>
              <a:schemeClr val="dk1"/>
            </a:solidFill>
            <a:prstDash val="solid"/>
            <a:round/>
            <a:headEnd len="med" w="med" type="none"/>
            <a:tailEnd len="med" w="med" type="none"/>
          </a:ln>
        </p:spPr>
      </p:cxnSp>
      <p:cxnSp>
        <p:nvCxnSpPr>
          <p:cNvPr id="168" name="Google Shape;168;p26"/>
          <p:cNvCxnSpPr/>
          <p:nvPr/>
        </p:nvCxnSpPr>
        <p:spPr>
          <a:xfrm flipH="1" rot="10800000">
            <a:off x="4848375" y="3346375"/>
            <a:ext cx="372300" cy="12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5"/>
          <p:cNvSpPr/>
          <p:nvPr/>
        </p:nvSpPr>
        <p:spPr>
          <a:xfrm>
            <a:off x="342900" y="1143775"/>
            <a:ext cx="8537400" cy="3135300"/>
          </a:xfrm>
          <a:prstGeom prst="rect">
            <a:avLst/>
          </a:prstGeom>
          <a:solidFill>
            <a:schemeClr val="accent4"/>
          </a:solidFill>
          <a:ln>
            <a:noFill/>
          </a:ln>
          <a:effectLst>
            <a:outerShdw blurRad="157163" rotWithShape="0" algn="bl" dir="4560000" dist="1143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DATA </a:t>
            </a:r>
            <a:r>
              <a:rPr lang="en"/>
              <a:t>PROCESSING</a:t>
            </a:r>
            <a:endParaRPr/>
          </a:p>
        </p:txBody>
      </p:sp>
      <p:sp>
        <p:nvSpPr>
          <p:cNvPr id="354" name="Google Shape;354;p35"/>
          <p:cNvSpPr txBox="1"/>
          <p:nvPr>
            <p:ph idx="4" type="subTitle"/>
          </p:nvPr>
        </p:nvSpPr>
        <p:spPr>
          <a:xfrm>
            <a:off x="1183525" y="1226640"/>
            <a:ext cx="2700300" cy="36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OPENREFINE</a:t>
            </a:r>
            <a:endParaRPr/>
          </a:p>
        </p:txBody>
      </p:sp>
      <p:sp>
        <p:nvSpPr>
          <p:cNvPr id="355" name="Google Shape;355;p35"/>
          <p:cNvSpPr txBox="1"/>
          <p:nvPr/>
        </p:nvSpPr>
        <p:spPr>
          <a:xfrm>
            <a:off x="641400" y="1455125"/>
            <a:ext cx="4434000" cy="30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 sz="1300">
                <a:solidFill>
                  <a:schemeClr val="dk1"/>
                </a:solidFill>
                <a:latin typeface="Roboto"/>
                <a:ea typeface="Roboto"/>
                <a:cs typeface="Roboto"/>
                <a:sym typeface="Roboto"/>
              </a:rPr>
              <a:t>Prioritize high-quality data to avoid ‘</a:t>
            </a:r>
            <a:r>
              <a:rPr b="1" lang="en" sz="1300">
                <a:solidFill>
                  <a:schemeClr val="dk1"/>
                </a:solidFill>
                <a:latin typeface="Roboto"/>
                <a:ea typeface="Roboto"/>
                <a:cs typeface="Roboto"/>
                <a:sym typeface="Roboto"/>
              </a:rPr>
              <a:t>garbage in, garbage out</a:t>
            </a:r>
            <a:r>
              <a:rPr lang="en" sz="1300">
                <a:solidFill>
                  <a:schemeClr val="dk1"/>
                </a:solidFill>
                <a:latin typeface="Roboto"/>
                <a:ea typeface="Roboto"/>
                <a:cs typeface="Roboto"/>
                <a:sym typeface="Roboto"/>
              </a:rPr>
              <a:t>’ issues</a:t>
            </a:r>
            <a:endParaRPr sz="1300">
              <a:solidFill>
                <a:schemeClr val="dk1"/>
              </a:solidFill>
              <a:latin typeface="Roboto"/>
              <a:ea typeface="Roboto"/>
              <a:cs typeface="Roboto"/>
              <a:sym typeface="Roboto"/>
            </a:endParaRPr>
          </a:p>
          <a:p>
            <a:pPr indent="-311150" lvl="0" marL="457200" rtl="0" algn="l">
              <a:lnSpc>
                <a:spcPct val="100000"/>
              </a:lnSpc>
              <a:spcBef>
                <a:spcPts val="300"/>
              </a:spcBef>
              <a:spcAft>
                <a:spcPts val="0"/>
              </a:spcAft>
              <a:buClr>
                <a:schemeClr val="dk1"/>
              </a:buClr>
              <a:buSzPts val="1300"/>
              <a:buFont typeface="Roboto"/>
              <a:buChar char="●"/>
            </a:pPr>
            <a:r>
              <a:rPr b="1" lang="en" sz="1300">
                <a:solidFill>
                  <a:schemeClr val="dk1"/>
                </a:solidFill>
                <a:latin typeface="Roboto"/>
                <a:ea typeface="Roboto"/>
                <a:cs typeface="Roboto"/>
                <a:sym typeface="Roboto"/>
              </a:rPr>
              <a:t>Data </a:t>
            </a:r>
            <a:r>
              <a:rPr b="1" lang="en" sz="1300">
                <a:solidFill>
                  <a:schemeClr val="dk1"/>
                </a:solidFill>
                <a:latin typeface="Roboto"/>
                <a:ea typeface="Roboto"/>
                <a:cs typeface="Roboto"/>
                <a:sym typeface="Roboto"/>
              </a:rPr>
              <a:t>Cleaning </a:t>
            </a:r>
            <a:endParaRPr b="1" sz="1300">
              <a:solidFill>
                <a:schemeClr val="dk1"/>
              </a:solidFill>
              <a:latin typeface="Roboto"/>
              <a:ea typeface="Roboto"/>
              <a:cs typeface="Roboto"/>
              <a:sym typeface="Roboto"/>
            </a:endParaRPr>
          </a:p>
          <a:p>
            <a:pPr indent="-311150" lvl="1" marL="914400" rtl="0" algn="l">
              <a:lnSpc>
                <a:spcPct val="115000"/>
              </a:lnSpc>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Handle missing value</a:t>
            </a:r>
            <a:endParaRPr sz="1300">
              <a:solidFill>
                <a:schemeClr val="dk1"/>
              </a:solidFill>
              <a:latin typeface="Roboto"/>
              <a:ea typeface="Roboto"/>
              <a:cs typeface="Roboto"/>
              <a:sym typeface="Roboto"/>
            </a:endParaRPr>
          </a:p>
          <a:p>
            <a:pPr indent="-311150" lvl="1" marL="914400" rtl="0" algn="l">
              <a:lnSpc>
                <a:spcPct val="100000"/>
              </a:lnSpc>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Standardize data formats</a:t>
            </a:r>
            <a:endParaRPr sz="1300">
              <a:solidFill>
                <a:schemeClr val="dk1"/>
              </a:solidFill>
              <a:latin typeface="Roboto"/>
              <a:ea typeface="Roboto"/>
              <a:cs typeface="Roboto"/>
              <a:sym typeface="Roboto"/>
            </a:endParaRPr>
          </a:p>
          <a:p>
            <a:pPr indent="-311150" lvl="0" marL="457200" rtl="0" algn="l">
              <a:lnSpc>
                <a:spcPct val="115000"/>
              </a:lnSpc>
              <a:spcBef>
                <a:spcPts val="900"/>
              </a:spcBef>
              <a:spcAft>
                <a:spcPts val="0"/>
              </a:spcAft>
              <a:buClr>
                <a:schemeClr val="dk1"/>
              </a:buClr>
              <a:buSzPts val="1300"/>
              <a:buFont typeface="Roboto"/>
              <a:buChar char="●"/>
            </a:pPr>
            <a:r>
              <a:rPr b="1" lang="en" sz="1300">
                <a:solidFill>
                  <a:schemeClr val="dk1"/>
                </a:solidFill>
                <a:latin typeface="Roboto"/>
                <a:ea typeface="Roboto"/>
                <a:cs typeface="Roboto"/>
                <a:sym typeface="Roboto"/>
              </a:rPr>
              <a:t>Data </a:t>
            </a:r>
            <a:r>
              <a:rPr b="1" lang="en" sz="1300">
                <a:solidFill>
                  <a:schemeClr val="dk1"/>
                </a:solidFill>
                <a:latin typeface="Roboto"/>
                <a:ea typeface="Roboto"/>
                <a:cs typeface="Roboto"/>
                <a:sym typeface="Roboto"/>
              </a:rPr>
              <a:t>Wrangling</a:t>
            </a:r>
            <a:endParaRPr b="1" sz="1200">
              <a:solidFill>
                <a:schemeClr val="dk1"/>
              </a:solidFill>
              <a:latin typeface="Roboto"/>
              <a:ea typeface="Roboto"/>
              <a:cs typeface="Roboto"/>
              <a:sym typeface="Roboto"/>
            </a:endParaRPr>
          </a:p>
          <a:p>
            <a:pPr indent="-311150" lvl="1" marL="914400" rtl="0" algn="l">
              <a:lnSpc>
                <a:spcPct val="115000"/>
              </a:lnSpc>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Create new calculated fields</a:t>
            </a:r>
            <a:endParaRPr sz="1300">
              <a:solidFill>
                <a:schemeClr val="dk1"/>
              </a:solidFill>
              <a:latin typeface="Roboto"/>
              <a:ea typeface="Roboto"/>
              <a:cs typeface="Roboto"/>
              <a:sym typeface="Roboto"/>
            </a:endParaRPr>
          </a:p>
          <a:p>
            <a:pPr indent="-311150" lvl="1" marL="914400" rtl="0" algn="l">
              <a:lnSpc>
                <a:spcPct val="100000"/>
              </a:lnSpc>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Reshape data</a:t>
            </a:r>
            <a:endParaRPr sz="1300">
              <a:solidFill>
                <a:schemeClr val="dk1"/>
              </a:solidFill>
              <a:latin typeface="Roboto"/>
              <a:ea typeface="Roboto"/>
              <a:cs typeface="Roboto"/>
              <a:sym typeface="Roboto"/>
            </a:endParaRPr>
          </a:p>
          <a:p>
            <a:pPr indent="-311150" lvl="0" marL="457200" rtl="0" algn="l">
              <a:lnSpc>
                <a:spcPct val="115000"/>
              </a:lnSpc>
              <a:spcBef>
                <a:spcPts val="900"/>
              </a:spcBef>
              <a:spcAft>
                <a:spcPts val="0"/>
              </a:spcAft>
              <a:buClr>
                <a:schemeClr val="dk1"/>
              </a:buClr>
              <a:buSzPts val="1300"/>
              <a:buFont typeface="Roboto"/>
              <a:buChar char="●"/>
            </a:pPr>
            <a:r>
              <a:rPr b="1" lang="en" sz="1300">
                <a:solidFill>
                  <a:schemeClr val="dk1"/>
                </a:solidFill>
                <a:latin typeface="Roboto"/>
                <a:ea typeface="Roboto"/>
                <a:cs typeface="Roboto"/>
                <a:sym typeface="Roboto"/>
              </a:rPr>
              <a:t>Refined Dataset</a:t>
            </a:r>
            <a:endParaRPr b="1" sz="1300">
              <a:solidFill>
                <a:schemeClr val="dk1"/>
              </a:solidFill>
              <a:latin typeface="Roboto"/>
              <a:ea typeface="Roboto"/>
              <a:cs typeface="Roboto"/>
              <a:sym typeface="Roboto"/>
            </a:endParaRPr>
          </a:p>
          <a:p>
            <a:pPr indent="-311150" lvl="1" marL="914400" rtl="0" algn="l">
              <a:lnSpc>
                <a:spcPct val="115000"/>
              </a:lnSpc>
              <a:spcBef>
                <a:spcPts val="0"/>
              </a:spcBef>
              <a:spcAft>
                <a:spcPts val="0"/>
              </a:spcAft>
              <a:buClr>
                <a:schemeClr val="dk1"/>
              </a:buClr>
              <a:buSzPts val="1300"/>
              <a:buFont typeface="Roboto"/>
              <a:buChar char="○"/>
            </a:pPr>
            <a:r>
              <a:rPr b="1" lang="en" sz="1300">
                <a:solidFill>
                  <a:schemeClr val="dk1"/>
                </a:solidFill>
                <a:latin typeface="Roboto"/>
                <a:ea typeface="Roboto"/>
                <a:cs typeface="Roboto"/>
                <a:sym typeface="Roboto"/>
              </a:rPr>
              <a:t>Static:</a:t>
            </a:r>
            <a:r>
              <a:rPr lang="en" sz="1300">
                <a:solidFill>
                  <a:schemeClr val="dk1"/>
                </a:solidFill>
                <a:latin typeface="Roboto"/>
                <a:ea typeface="Roboto"/>
                <a:cs typeface="Roboto"/>
                <a:sym typeface="Roboto"/>
              </a:rPr>
              <a:t> 1 million records, 28 features</a:t>
            </a:r>
            <a:endParaRPr sz="1300">
              <a:solidFill>
                <a:schemeClr val="dk1"/>
              </a:solidFill>
              <a:latin typeface="Roboto"/>
              <a:ea typeface="Roboto"/>
              <a:cs typeface="Roboto"/>
              <a:sym typeface="Roboto"/>
            </a:endParaRPr>
          </a:p>
          <a:p>
            <a:pPr indent="-311150" lvl="1" marL="914400" rtl="0" algn="l">
              <a:lnSpc>
                <a:spcPct val="115000"/>
              </a:lnSpc>
              <a:spcBef>
                <a:spcPts val="0"/>
              </a:spcBef>
              <a:spcAft>
                <a:spcPts val="0"/>
              </a:spcAft>
              <a:buClr>
                <a:schemeClr val="dk1"/>
              </a:buClr>
              <a:buSzPts val="1300"/>
              <a:buFont typeface="Roboto"/>
              <a:buChar char="○"/>
            </a:pPr>
            <a:r>
              <a:rPr b="1" lang="en" sz="1300">
                <a:solidFill>
                  <a:schemeClr val="dk1"/>
                </a:solidFill>
                <a:latin typeface="Roboto"/>
                <a:ea typeface="Roboto"/>
                <a:cs typeface="Roboto"/>
                <a:sym typeface="Roboto"/>
              </a:rPr>
              <a:t>Streaming: </a:t>
            </a:r>
            <a:r>
              <a:rPr lang="en" sz="1300">
                <a:solidFill>
                  <a:schemeClr val="dk1"/>
                </a:solidFill>
                <a:latin typeface="Roboto"/>
                <a:ea typeface="Roboto"/>
                <a:cs typeface="Roboto"/>
                <a:sym typeface="Roboto"/>
              </a:rPr>
              <a:t>2000 records, 19 features</a:t>
            </a:r>
            <a:endParaRPr sz="1300">
              <a:solidFill>
                <a:schemeClr val="dk1"/>
              </a:solidFill>
              <a:latin typeface="Roboto"/>
              <a:ea typeface="Roboto"/>
              <a:cs typeface="Roboto"/>
              <a:sym typeface="Roboto"/>
            </a:endParaRPr>
          </a:p>
          <a:p>
            <a:pPr indent="0" lvl="0" marL="914400" rtl="0" algn="l">
              <a:lnSpc>
                <a:spcPct val="115000"/>
              </a:lnSpc>
              <a:spcBef>
                <a:spcPts val="300"/>
              </a:spcBef>
              <a:spcAft>
                <a:spcPts val="0"/>
              </a:spcAft>
              <a:buNone/>
            </a:pPr>
            <a:r>
              <a:t/>
            </a:r>
            <a:endParaRPr sz="1200">
              <a:solidFill>
                <a:schemeClr val="dk1"/>
              </a:solidFill>
              <a:latin typeface="Roboto"/>
              <a:ea typeface="Roboto"/>
              <a:cs typeface="Roboto"/>
              <a:sym typeface="Roboto"/>
            </a:endParaRPr>
          </a:p>
          <a:p>
            <a:pPr indent="0" lvl="0" marL="914400" rtl="0" algn="l">
              <a:spcBef>
                <a:spcPts val="300"/>
              </a:spcBef>
              <a:spcAft>
                <a:spcPts val="0"/>
              </a:spcAft>
              <a:buNone/>
            </a:pPr>
            <a:r>
              <a:t/>
            </a:r>
            <a:endParaRPr sz="1200">
              <a:solidFill>
                <a:schemeClr val="dk1"/>
              </a:solidFill>
              <a:latin typeface="Roboto"/>
              <a:ea typeface="Roboto"/>
              <a:cs typeface="Roboto"/>
              <a:sym typeface="Roboto"/>
            </a:endParaRPr>
          </a:p>
        </p:txBody>
      </p:sp>
      <p:pic>
        <p:nvPicPr>
          <p:cNvPr id="356" name="Google Shape;356;p35" title="Professional Storm Chasers Monitor Tornado.png"/>
          <p:cNvPicPr preferRelativeResize="0"/>
          <p:nvPr>
            <p:ph idx="2" type="pic"/>
          </p:nvPr>
        </p:nvPicPr>
        <p:blipFill rotWithShape="1">
          <a:blip r:embed="rId3">
            <a:alphaModFix/>
          </a:blip>
          <a:srcRect b="0" l="22737" r="12018" t="0"/>
          <a:stretch/>
        </p:blipFill>
        <p:spPr>
          <a:xfrm>
            <a:off x="5075400" y="0"/>
            <a:ext cx="4068599" cy="46315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DATA STORAGE</a:t>
            </a:r>
            <a:r>
              <a:rPr lang="en"/>
              <a:t> &amp; MANAGEMENT</a:t>
            </a:r>
            <a:endParaRPr/>
          </a:p>
        </p:txBody>
      </p:sp>
      <p:grpSp>
        <p:nvGrpSpPr>
          <p:cNvPr id="362" name="Google Shape;362;p36"/>
          <p:cNvGrpSpPr/>
          <p:nvPr/>
        </p:nvGrpSpPr>
        <p:grpSpPr>
          <a:xfrm>
            <a:off x="7896778" y="537213"/>
            <a:ext cx="613849" cy="147600"/>
            <a:chOff x="7896778" y="539500"/>
            <a:chExt cx="613849" cy="147600"/>
          </a:xfrm>
        </p:grpSpPr>
        <p:sp>
          <p:nvSpPr>
            <p:cNvPr id="363" name="Google Shape;363;p36"/>
            <p:cNvSpPr/>
            <p:nvPr/>
          </p:nvSpPr>
          <p:spPr>
            <a:xfrm>
              <a:off x="7896778" y="539500"/>
              <a:ext cx="147600" cy="1476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6"/>
            <p:cNvSpPr/>
            <p:nvPr/>
          </p:nvSpPr>
          <p:spPr>
            <a:xfrm>
              <a:off x="8129903" y="539500"/>
              <a:ext cx="147600" cy="147600"/>
            </a:xfrm>
            <a:prstGeom prst="diamond">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6"/>
            <p:cNvSpPr/>
            <p:nvPr/>
          </p:nvSpPr>
          <p:spPr>
            <a:xfrm>
              <a:off x="8363027" y="539500"/>
              <a:ext cx="147600" cy="1476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 name="Google Shape;366;p36"/>
          <p:cNvSpPr/>
          <p:nvPr/>
        </p:nvSpPr>
        <p:spPr>
          <a:xfrm rot="-5400000">
            <a:off x="3328280" y="2776205"/>
            <a:ext cx="2487451" cy="240"/>
          </a:xfrm>
          <a:custGeom>
            <a:rect b="b" l="l" r="r" t="t"/>
            <a:pathLst>
              <a:path extrusionOk="0" fill="none" h="1" w="5962">
                <a:moveTo>
                  <a:pt x="0" y="1"/>
                </a:moveTo>
                <a:lnTo>
                  <a:pt x="5962"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6"/>
          <p:cNvSpPr txBox="1"/>
          <p:nvPr/>
        </p:nvSpPr>
        <p:spPr>
          <a:xfrm>
            <a:off x="1247225" y="1271150"/>
            <a:ext cx="2298000" cy="51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700">
                <a:solidFill>
                  <a:schemeClr val="dk1"/>
                </a:solidFill>
                <a:latin typeface="Roboto Black"/>
                <a:ea typeface="Roboto Black"/>
                <a:cs typeface="Roboto Black"/>
                <a:sym typeface="Roboto Black"/>
              </a:rPr>
              <a:t>STORAGE</a:t>
            </a:r>
            <a:endParaRPr sz="1700">
              <a:solidFill>
                <a:schemeClr val="dk1"/>
              </a:solidFill>
              <a:latin typeface="Roboto Black"/>
              <a:ea typeface="Roboto Black"/>
              <a:cs typeface="Roboto Black"/>
              <a:sym typeface="Roboto Black"/>
            </a:endParaRPr>
          </a:p>
        </p:txBody>
      </p:sp>
      <p:sp>
        <p:nvSpPr>
          <p:cNvPr id="368" name="Google Shape;368;p36"/>
          <p:cNvSpPr txBox="1"/>
          <p:nvPr/>
        </p:nvSpPr>
        <p:spPr>
          <a:xfrm>
            <a:off x="5598775" y="1230100"/>
            <a:ext cx="2298000" cy="51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700">
                <a:solidFill>
                  <a:schemeClr val="dk1"/>
                </a:solidFill>
                <a:latin typeface="Roboto Black"/>
                <a:ea typeface="Roboto Black"/>
                <a:cs typeface="Roboto Black"/>
                <a:sym typeface="Roboto Black"/>
              </a:rPr>
              <a:t>MANAGEMENT</a:t>
            </a:r>
            <a:endParaRPr sz="1700">
              <a:solidFill>
                <a:schemeClr val="dk1"/>
              </a:solidFill>
              <a:latin typeface="Roboto Black"/>
              <a:ea typeface="Roboto Black"/>
              <a:cs typeface="Roboto Black"/>
              <a:sym typeface="Roboto Black"/>
            </a:endParaRPr>
          </a:p>
        </p:txBody>
      </p:sp>
      <p:sp>
        <p:nvSpPr>
          <p:cNvPr id="369" name="Google Shape;369;p36"/>
          <p:cNvSpPr/>
          <p:nvPr/>
        </p:nvSpPr>
        <p:spPr>
          <a:xfrm>
            <a:off x="1476575" y="1641050"/>
            <a:ext cx="1839307" cy="147600"/>
          </a:xfrm>
          <a:custGeom>
            <a:rect b="b" l="l" r="r" t="t"/>
            <a:pathLst>
              <a:path extrusionOk="0" fill="none" h="1" w="5962">
                <a:moveTo>
                  <a:pt x="0" y="1"/>
                </a:moveTo>
                <a:lnTo>
                  <a:pt x="5962"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6"/>
          <p:cNvSpPr txBox="1"/>
          <p:nvPr/>
        </p:nvSpPr>
        <p:spPr>
          <a:xfrm>
            <a:off x="4800375" y="1910925"/>
            <a:ext cx="3596400" cy="2146800"/>
          </a:xfrm>
          <a:prstGeom prst="rect">
            <a:avLst/>
          </a:prstGeom>
          <a:noFill/>
          <a:ln>
            <a:noFill/>
          </a:ln>
        </p:spPr>
        <p:txBody>
          <a:bodyPr anchorCtr="0" anchor="t" bIns="91425" lIns="91425" spcFirstLastPara="1" rIns="91425" wrap="square" tIns="91425">
            <a:noAutofit/>
          </a:bodyPr>
          <a:lstStyle/>
          <a:p>
            <a:pPr indent="-311150" lvl="0" marL="457200" rtl="0" algn="l">
              <a:spcBef>
                <a:spcPts val="600"/>
              </a:spcBef>
              <a:spcAft>
                <a:spcPts val="0"/>
              </a:spcAft>
              <a:buClr>
                <a:schemeClr val="dk1"/>
              </a:buClr>
              <a:buSzPts val="1300"/>
              <a:buFont typeface="Roboto"/>
              <a:buChar char="●"/>
            </a:pPr>
            <a:r>
              <a:rPr b="1" lang="en" sz="1300">
                <a:solidFill>
                  <a:schemeClr val="dk1"/>
                </a:solidFill>
                <a:latin typeface="Roboto"/>
                <a:ea typeface="Roboto"/>
                <a:cs typeface="Roboto"/>
                <a:sym typeface="Roboto"/>
              </a:rPr>
              <a:t>Assigned Permissions:</a:t>
            </a:r>
            <a:endParaRPr b="1" sz="1300">
              <a:solidFill>
                <a:schemeClr val="dk1"/>
              </a:solidFill>
              <a:latin typeface="Roboto"/>
              <a:ea typeface="Roboto"/>
              <a:cs typeface="Roboto"/>
              <a:sym typeface="Roboto"/>
            </a:endParaRPr>
          </a:p>
          <a:p>
            <a:pPr indent="-311150" lvl="1" marL="914400" rtl="0" algn="l">
              <a:spcBef>
                <a:spcPts val="600"/>
              </a:spcBef>
              <a:spcAft>
                <a:spcPts val="0"/>
              </a:spcAft>
              <a:buClr>
                <a:schemeClr val="dk1"/>
              </a:buClr>
              <a:buSzPts val="1300"/>
              <a:buFont typeface="Roboto"/>
              <a:buChar char="○"/>
            </a:pPr>
            <a:r>
              <a:rPr lang="en" sz="1300">
                <a:solidFill>
                  <a:schemeClr val="dk1"/>
                </a:solidFill>
                <a:latin typeface="Roboto"/>
                <a:ea typeface="Roboto"/>
                <a:cs typeface="Roboto"/>
                <a:sym typeface="Roboto"/>
              </a:rPr>
              <a:t>Editor</a:t>
            </a:r>
            <a:endParaRPr sz="1300">
              <a:solidFill>
                <a:schemeClr val="dk1"/>
              </a:solidFill>
              <a:latin typeface="Roboto"/>
              <a:ea typeface="Roboto"/>
              <a:cs typeface="Roboto"/>
              <a:sym typeface="Roboto"/>
            </a:endParaRPr>
          </a:p>
          <a:p>
            <a:pPr indent="-311150" lvl="1" marL="914400" rtl="0" algn="l">
              <a:spcBef>
                <a:spcPts val="600"/>
              </a:spcBef>
              <a:spcAft>
                <a:spcPts val="0"/>
              </a:spcAft>
              <a:buClr>
                <a:schemeClr val="dk1"/>
              </a:buClr>
              <a:buSzPts val="1300"/>
              <a:buFont typeface="Roboto"/>
              <a:buChar char="○"/>
            </a:pPr>
            <a:r>
              <a:rPr lang="en" sz="1300">
                <a:solidFill>
                  <a:schemeClr val="dk1"/>
                </a:solidFill>
                <a:latin typeface="Roboto"/>
                <a:ea typeface="Roboto"/>
                <a:cs typeface="Roboto"/>
                <a:sym typeface="Roboto"/>
              </a:rPr>
              <a:t>IAP access for tunneling and server access</a:t>
            </a:r>
            <a:endParaRPr sz="1300">
              <a:solidFill>
                <a:schemeClr val="dk1"/>
              </a:solidFill>
              <a:latin typeface="Roboto"/>
              <a:ea typeface="Roboto"/>
              <a:cs typeface="Roboto"/>
              <a:sym typeface="Roboto"/>
            </a:endParaRPr>
          </a:p>
          <a:p>
            <a:pPr indent="-311150" lvl="0" marL="457200" rtl="0" algn="l">
              <a:spcBef>
                <a:spcPts val="900"/>
              </a:spcBef>
              <a:spcAft>
                <a:spcPts val="0"/>
              </a:spcAft>
              <a:buClr>
                <a:schemeClr val="dk1"/>
              </a:buClr>
              <a:buSzPts val="1300"/>
              <a:buFont typeface="Roboto"/>
              <a:buChar char="●"/>
            </a:pPr>
            <a:r>
              <a:rPr b="1" lang="en" sz="1300">
                <a:solidFill>
                  <a:schemeClr val="dk1"/>
                </a:solidFill>
                <a:latin typeface="Roboto"/>
                <a:ea typeface="Roboto"/>
                <a:cs typeface="Roboto"/>
                <a:sym typeface="Roboto"/>
              </a:rPr>
              <a:t>Usefulness of GCP:</a:t>
            </a:r>
            <a:endParaRPr b="1" sz="1300">
              <a:solidFill>
                <a:schemeClr val="dk1"/>
              </a:solidFill>
              <a:latin typeface="Roboto"/>
              <a:ea typeface="Roboto"/>
              <a:cs typeface="Roboto"/>
              <a:sym typeface="Roboto"/>
            </a:endParaRPr>
          </a:p>
          <a:p>
            <a:pPr indent="-311150" lvl="1" marL="914400" rtl="0" algn="l">
              <a:spcBef>
                <a:spcPts val="900"/>
              </a:spcBef>
              <a:spcAft>
                <a:spcPts val="0"/>
              </a:spcAft>
              <a:buClr>
                <a:schemeClr val="dk1"/>
              </a:buClr>
              <a:buSzPts val="1300"/>
              <a:buFont typeface="Roboto"/>
              <a:buChar char="○"/>
            </a:pPr>
            <a:r>
              <a:rPr lang="en" sz="1300">
                <a:solidFill>
                  <a:schemeClr val="dk1"/>
                </a:solidFill>
                <a:latin typeface="Roboto"/>
                <a:ea typeface="Roboto"/>
                <a:cs typeface="Roboto"/>
                <a:sym typeface="Roboto"/>
              </a:rPr>
              <a:t>Scalable infrastructure</a:t>
            </a:r>
            <a:endParaRPr sz="1300">
              <a:solidFill>
                <a:schemeClr val="dk1"/>
              </a:solidFill>
              <a:latin typeface="Roboto"/>
              <a:ea typeface="Roboto"/>
              <a:cs typeface="Roboto"/>
              <a:sym typeface="Roboto"/>
            </a:endParaRPr>
          </a:p>
          <a:p>
            <a:pPr indent="-311150" lvl="1" marL="914400" rtl="0" algn="l">
              <a:spcBef>
                <a:spcPts val="900"/>
              </a:spcBef>
              <a:spcAft>
                <a:spcPts val="0"/>
              </a:spcAft>
              <a:buClr>
                <a:schemeClr val="dk1"/>
              </a:buClr>
              <a:buSzPts val="1300"/>
              <a:buFont typeface="Roboto"/>
              <a:buChar char="○"/>
            </a:pPr>
            <a:r>
              <a:rPr lang="en" sz="1300">
                <a:solidFill>
                  <a:schemeClr val="dk1"/>
                </a:solidFill>
                <a:latin typeface="Roboto"/>
                <a:ea typeface="Roboto"/>
                <a:cs typeface="Roboto"/>
                <a:sym typeface="Roboto"/>
              </a:rPr>
              <a:t>Enhanced cloud security</a:t>
            </a:r>
            <a:endParaRPr sz="1300">
              <a:solidFill>
                <a:schemeClr val="dk1"/>
              </a:solidFill>
              <a:latin typeface="Roboto"/>
              <a:ea typeface="Roboto"/>
              <a:cs typeface="Roboto"/>
              <a:sym typeface="Roboto"/>
            </a:endParaRPr>
          </a:p>
          <a:p>
            <a:pPr indent="-311150" lvl="1" marL="914400" rtl="0" algn="l">
              <a:spcBef>
                <a:spcPts val="900"/>
              </a:spcBef>
              <a:spcAft>
                <a:spcPts val="0"/>
              </a:spcAft>
              <a:buClr>
                <a:schemeClr val="dk1"/>
              </a:buClr>
              <a:buSzPts val="1300"/>
              <a:buFont typeface="Roboto"/>
              <a:buChar char="○"/>
            </a:pPr>
            <a:r>
              <a:rPr lang="en" sz="1300">
                <a:solidFill>
                  <a:schemeClr val="dk1"/>
                </a:solidFill>
                <a:latin typeface="Roboto"/>
                <a:ea typeface="Roboto"/>
                <a:cs typeface="Roboto"/>
                <a:sym typeface="Roboto"/>
              </a:rPr>
              <a:t>Simple and Flexible management of permissions</a:t>
            </a:r>
            <a:endParaRPr sz="1300">
              <a:solidFill>
                <a:schemeClr val="dk1"/>
              </a:solidFill>
              <a:latin typeface="Roboto"/>
              <a:ea typeface="Roboto"/>
              <a:cs typeface="Roboto"/>
              <a:sym typeface="Roboto"/>
            </a:endParaRPr>
          </a:p>
        </p:txBody>
      </p:sp>
      <p:sp>
        <p:nvSpPr>
          <p:cNvPr id="371" name="Google Shape;371;p36"/>
          <p:cNvSpPr txBox="1"/>
          <p:nvPr/>
        </p:nvSpPr>
        <p:spPr>
          <a:xfrm>
            <a:off x="747225" y="1910925"/>
            <a:ext cx="3596400" cy="614700"/>
          </a:xfrm>
          <a:prstGeom prst="rect">
            <a:avLst/>
          </a:prstGeom>
          <a:noFill/>
          <a:ln>
            <a:noFill/>
          </a:ln>
        </p:spPr>
        <p:txBody>
          <a:bodyPr anchorCtr="0" anchor="t" bIns="91425" lIns="91425" spcFirstLastPara="1" rIns="91425" wrap="square" tIns="91425">
            <a:noAutofit/>
          </a:bodyPr>
          <a:lstStyle/>
          <a:p>
            <a:pPr indent="-311150" lvl="0" marL="457200" rtl="0" algn="l">
              <a:spcBef>
                <a:spcPts val="300"/>
              </a:spcBef>
              <a:spcAft>
                <a:spcPts val="0"/>
              </a:spcAft>
              <a:buClr>
                <a:schemeClr val="dk1"/>
              </a:buClr>
              <a:buSzPts val="1300"/>
              <a:buFont typeface="Roboto"/>
              <a:buChar char="●"/>
            </a:pPr>
            <a:r>
              <a:rPr b="1" lang="en" sz="1300">
                <a:solidFill>
                  <a:schemeClr val="dk1"/>
                </a:solidFill>
                <a:latin typeface="Roboto"/>
                <a:ea typeface="Roboto"/>
                <a:cs typeface="Roboto"/>
                <a:sym typeface="Roboto"/>
              </a:rPr>
              <a:t>Used GCP buckets</a:t>
            </a:r>
            <a:endParaRPr b="1" sz="1300">
              <a:solidFill>
                <a:schemeClr val="dk1"/>
              </a:solidFill>
              <a:latin typeface="Roboto"/>
              <a:ea typeface="Roboto"/>
              <a:cs typeface="Roboto"/>
              <a:sym typeface="Roboto"/>
            </a:endParaRPr>
          </a:p>
          <a:p>
            <a:pPr indent="0" lvl="0" marL="457200" rtl="0" algn="l">
              <a:spcBef>
                <a:spcPts val="300"/>
              </a:spcBef>
              <a:spcAft>
                <a:spcPts val="0"/>
              </a:spcAft>
              <a:buNone/>
            </a:pPr>
            <a:r>
              <a:t/>
            </a:r>
            <a:endParaRPr sz="1300">
              <a:solidFill>
                <a:schemeClr val="dk1"/>
              </a:solidFill>
              <a:latin typeface="Roboto"/>
              <a:ea typeface="Roboto"/>
              <a:cs typeface="Roboto"/>
              <a:sym typeface="Roboto"/>
            </a:endParaRPr>
          </a:p>
        </p:txBody>
      </p:sp>
      <p:sp>
        <p:nvSpPr>
          <p:cNvPr id="372" name="Google Shape;372;p36"/>
          <p:cNvSpPr/>
          <p:nvPr/>
        </p:nvSpPr>
        <p:spPr>
          <a:xfrm>
            <a:off x="5828125" y="1600000"/>
            <a:ext cx="1839307" cy="147600"/>
          </a:xfrm>
          <a:custGeom>
            <a:rect b="b" l="l" r="r" t="t"/>
            <a:pathLst>
              <a:path extrusionOk="0" fill="none" h="1" w="5962">
                <a:moveTo>
                  <a:pt x="0" y="1"/>
                </a:moveTo>
                <a:lnTo>
                  <a:pt x="5962"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3" name="Google Shape;373;p36"/>
          <p:cNvPicPr preferRelativeResize="0"/>
          <p:nvPr/>
        </p:nvPicPr>
        <p:blipFill>
          <a:blip r:embed="rId3">
            <a:alphaModFix/>
          </a:blip>
          <a:stretch>
            <a:fillRect/>
          </a:stretch>
        </p:blipFill>
        <p:spPr>
          <a:xfrm>
            <a:off x="1167676" y="2208575"/>
            <a:ext cx="2755499" cy="2210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DATA </a:t>
            </a:r>
            <a:r>
              <a:rPr lang="en"/>
              <a:t>ANALYSIS</a:t>
            </a:r>
            <a:endParaRPr/>
          </a:p>
        </p:txBody>
      </p:sp>
      <p:sp>
        <p:nvSpPr>
          <p:cNvPr id="379" name="Google Shape;379;p37"/>
          <p:cNvSpPr txBox="1"/>
          <p:nvPr>
            <p:ph idx="1" type="body"/>
          </p:nvPr>
        </p:nvSpPr>
        <p:spPr>
          <a:xfrm>
            <a:off x="720000" y="1291950"/>
            <a:ext cx="3984900" cy="3176400"/>
          </a:xfrm>
          <a:prstGeom prst="rect">
            <a:avLst/>
          </a:prstGeom>
        </p:spPr>
        <p:txBody>
          <a:bodyPr anchorCtr="0" anchor="t" bIns="91425" lIns="91425" spcFirstLastPara="1" rIns="91425" wrap="square" tIns="91425">
            <a:noAutofit/>
          </a:bodyPr>
          <a:lstStyle/>
          <a:p>
            <a:pPr indent="-304800" lvl="0" marL="457200" rtl="0" algn="l">
              <a:spcBef>
                <a:spcPts val="300"/>
              </a:spcBef>
              <a:spcAft>
                <a:spcPts val="0"/>
              </a:spcAft>
              <a:buSzPts val="1200"/>
              <a:buChar char="●"/>
            </a:pPr>
            <a:r>
              <a:rPr b="1" lang="en"/>
              <a:t>Tools Used:</a:t>
            </a:r>
            <a:r>
              <a:rPr lang="en"/>
              <a:t> BigQuery, </a:t>
            </a:r>
            <a:r>
              <a:rPr lang="en"/>
              <a:t>Apache </a:t>
            </a:r>
            <a:r>
              <a:rPr lang="en"/>
              <a:t>Spark &amp; Hive</a:t>
            </a:r>
            <a:endParaRPr/>
          </a:p>
          <a:p>
            <a:pPr indent="-304800" lvl="0" marL="457200" rtl="0" algn="l">
              <a:spcBef>
                <a:spcPts val="900"/>
              </a:spcBef>
              <a:spcAft>
                <a:spcPts val="0"/>
              </a:spcAft>
              <a:buSzPts val="1200"/>
              <a:buFont typeface="Nunito"/>
              <a:buChar char="●"/>
            </a:pPr>
            <a:r>
              <a:rPr b="1" lang="en"/>
              <a:t>Usefulness</a:t>
            </a:r>
            <a:r>
              <a:rPr b="1" lang="en"/>
              <a:t> of queried data to data scientists and analysts:</a:t>
            </a:r>
            <a:endParaRPr b="1"/>
          </a:p>
          <a:p>
            <a:pPr indent="-292100" lvl="1" marL="914400" rtl="0" algn="l">
              <a:spcBef>
                <a:spcPts val="300"/>
              </a:spcBef>
              <a:spcAft>
                <a:spcPts val="0"/>
              </a:spcAft>
              <a:buSzPts val="1000"/>
              <a:buChar char="○"/>
            </a:pPr>
            <a:r>
              <a:rPr lang="en" sz="1200"/>
              <a:t>Trend Analysis</a:t>
            </a:r>
            <a:endParaRPr sz="1200"/>
          </a:p>
          <a:p>
            <a:pPr indent="-292100" lvl="1" marL="914400" rtl="0" algn="l">
              <a:spcBef>
                <a:spcPts val="300"/>
              </a:spcBef>
              <a:spcAft>
                <a:spcPts val="0"/>
              </a:spcAft>
              <a:buSzPts val="1000"/>
              <a:buChar char="○"/>
            </a:pPr>
            <a:r>
              <a:rPr lang="en" sz="1200"/>
              <a:t>Predictive Modeling and optimization</a:t>
            </a:r>
            <a:endParaRPr sz="1200"/>
          </a:p>
          <a:p>
            <a:pPr indent="-292100" lvl="1" marL="914400" rtl="0" algn="l">
              <a:spcBef>
                <a:spcPts val="300"/>
              </a:spcBef>
              <a:spcAft>
                <a:spcPts val="0"/>
              </a:spcAft>
              <a:buSzPts val="1000"/>
              <a:buChar char="○"/>
            </a:pPr>
            <a:r>
              <a:rPr lang="en" sz="1200"/>
              <a:t>Data Quality Checking</a:t>
            </a:r>
            <a:endParaRPr sz="1200"/>
          </a:p>
          <a:p>
            <a:pPr indent="-292100" lvl="1" marL="914400" rtl="0" algn="l">
              <a:spcBef>
                <a:spcPts val="300"/>
              </a:spcBef>
              <a:spcAft>
                <a:spcPts val="0"/>
              </a:spcAft>
              <a:buSzPts val="1000"/>
              <a:buChar char="○"/>
            </a:pPr>
            <a:r>
              <a:rPr lang="en" sz="1200"/>
              <a:t>Descriptive Reporting (Dashboard)</a:t>
            </a:r>
            <a:endParaRPr/>
          </a:p>
          <a:p>
            <a:pPr indent="-304800" lvl="0" marL="457200" rtl="0" algn="l">
              <a:spcBef>
                <a:spcPts val="900"/>
              </a:spcBef>
              <a:spcAft>
                <a:spcPts val="0"/>
              </a:spcAft>
              <a:buSzPts val="1200"/>
              <a:buFont typeface="Nunito"/>
              <a:buChar char="●"/>
            </a:pPr>
            <a:r>
              <a:rPr b="1" lang="en"/>
              <a:t>Analysis of Data:</a:t>
            </a:r>
            <a:endParaRPr b="1"/>
          </a:p>
          <a:p>
            <a:pPr indent="-292100" lvl="1" marL="914400" rtl="0" algn="l">
              <a:spcBef>
                <a:spcPts val="300"/>
              </a:spcBef>
              <a:spcAft>
                <a:spcPts val="0"/>
              </a:spcAft>
              <a:buSzPts val="1000"/>
              <a:buChar char="○"/>
            </a:pPr>
            <a:r>
              <a:rPr lang="en" sz="1200"/>
              <a:t>Damage caused each year by storm</a:t>
            </a:r>
            <a:endParaRPr sz="1200"/>
          </a:p>
          <a:p>
            <a:pPr indent="-292100" lvl="1" marL="914400" rtl="0" algn="l">
              <a:spcBef>
                <a:spcPts val="300"/>
              </a:spcBef>
              <a:spcAft>
                <a:spcPts val="0"/>
              </a:spcAft>
              <a:buSzPts val="1000"/>
              <a:buChar char="○"/>
            </a:pPr>
            <a:r>
              <a:rPr lang="en" sz="1200"/>
              <a:t>Most affected area/state</a:t>
            </a:r>
            <a:endParaRPr sz="1200"/>
          </a:p>
          <a:p>
            <a:pPr indent="-292100" lvl="1" marL="914400" rtl="0" algn="l">
              <a:spcBef>
                <a:spcPts val="300"/>
              </a:spcBef>
              <a:spcAft>
                <a:spcPts val="0"/>
              </a:spcAft>
              <a:buSzPts val="1000"/>
              <a:buChar char="○"/>
            </a:pPr>
            <a:r>
              <a:rPr lang="en" sz="1200"/>
              <a:t>Damages in past vs current</a:t>
            </a:r>
            <a:endParaRPr sz="1200"/>
          </a:p>
          <a:p>
            <a:pPr indent="-292100" lvl="1" marL="914400" rtl="0" algn="l">
              <a:spcBef>
                <a:spcPts val="300"/>
              </a:spcBef>
              <a:spcAft>
                <a:spcPts val="0"/>
              </a:spcAft>
              <a:buSzPts val="1000"/>
              <a:buChar char="○"/>
            </a:pPr>
            <a:r>
              <a:rPr lang="en" sz="1200"/>
              <a:t>Types of severity alerts in different areas/states.</a:t>
            </a:r>
            <a:endParaRPr sz="1200"/>
          </a:p>
        </p:txBody>
      </p:sp>
      <p:sp>
        <p:nvSpPr>
          <p:cNvPr id="380" name="Google Shape;380;p37"/>
          <p:cNvSpPr txBox="1"/>
          <p:nvPr>
            <p:ph idx="2" type="body"/>
          </p:nvPr>
        </p:nvSpPr>
        <p:spPr>
          <a:xfrm>
            <a:off x="5288075" y="2811325"/>
            <a:ext cx="2439600" cy="171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81" name="Google Shape;381;p37"/>
          <p:cNvSpPr txBox="1"/>
          <p:nvPr/>
        </p:nvSpPr>
        <p:spPr>
          <a:xfrm>
            <a:off x="4704900" y="1747650"/>
            <a:ext cx="3832800" cy="2265000"/>
          </a:xfrm>
          <a:prstGeom prst="rect">
            <a:avLst/>
          </a:prstGeom>
          <a:noFill/>
          <a:ln>
            <a:noFill/>
          </a:ln>
        </p:spPr>
        <p:txBody>
          <a:bodyPr anchorCtr="0" anchor="t" bIns="91425" lIns="91425" spcFirstLastPara="1" rIns="91425" wrap="square" tIns="91425">
            <a:noAutofit/>
          </a:bodyPr>
          <a:lstStyle/>
          <a:p>
            <a:pPr indent="-304800" lvl="0" marL="457200" rtl="0" algn="l">
              <a:spcBef>
                <a:spcPts val="300"/>
              </a:spcBef>
              <a:spcAft>
                <a:spcPts val="0"/>
              </a:spcAft>
              <a:buClr>
                <a:schemeClr val="dk1"/>
              </a:buClr>
              <a:buSzPts val="1200"/>
              <a:buFont typeface="Roboto"/>
              <a:buChar char="●"/>
            </a:pPr>
            <a:r>
              <a:rPr lang="en" sz="1200">
                <a:solidFill>
                  <a:schemeClr val="dk1"/>
                </a:solidFill>
                <a:latin typeface="Roboto"/>
                <a:ea typeface="Roboto"/>
                <a:cs typeface="Roboto"/>
                <a:sym typeface="Roboto"/>
              </a:rPr>
              <a:t>Work done in Dataproc:</a:t>
            </a:r>
            <a:endParaRPr sz="1200">
              <a:solidFill>
                <a:schemeClr val="dk1"/>
              </a:solidFill>
              <a:latin typeface="Roboto"/>
              <a:ea typeface="Roboto"/>
              <a:cs typeface="Roboto"/>
              <a:sym typeface="Roboto"/>
            </a:endParaRPr>
          </a:p>
          <a:p>
            <a:pPr indent="-304800" lvl="1" marL="914400" rtl="0" algn="l">
              <a:spcBef>
                <a:spcPts val="300"/>
              </a:spcBef>
              <a:spcAft>
                <a:spcPts val="0"/>
              </a:spcAft>
              <a:buClr>
                <a:schemeClr val="dk1"/>
              </a:buClr>
              <a:buSzPts val="1200"/>
              <a:buFont typeface="Roboto"/>
              <a:buChar char="○"/>
            </a:pPr>
            <a:r>
              <a:rPr lang="en" sz="1200">
                <a:solidFill>
                  <a:schemeClr val="dk1"/>
                </a:solidFill>
                <a:latin typeface="Roboto"/>
                <a:ea typeface="Roboto"/>
                <a:cs typeface="Roboto"/>
                <a:sym typeface="Roboto"/>
              </a:rPr>
              <a:t>Queried large scale of data</a:t>
            </a:r>
            <a:endParaRPr sz="1200">
              <a:solidFill>
                <a:schemeClr val="dk1"/>
              </a:solidFill>
              <a:latin typeface="Roboto"/>
              <a:ea typeface="Roboto"/>
              <a:cs typeface="Roboto"/>
              <a:sym typeface="Roboto"/>
            </a:endParaRPr>
          </a:p>
          <a:p>
            <a:pPr indent="-304800" lvl="1" marL="914400" rtl="0" algn="l">
              <a:spcBef>
                <a:spcPts val="300"/>
              </a:spcBef>
              <a:spcAft>
                <a:spcPts val="0"/>
              </a:spcAft>
              <a:buClr>
                <a:schemeClr val="dk1"/>
              </a:buClr>
              <a:buSzPts val="1200"/>
              <a:buFont typeface="Roboto"/>
              <a:buChar char="○"/>
            </a:pPr>
            <a:r>
              <a:rPr lang="en" sz="1200">
                <a:solidFill>
                  <a:schemeClr val="dk1"/>
                </a:solidFill>
                <a:latin typeface="Roboto"/>
                <a:ea typeface="Roboto"/>
                <a:cs typeface="Roboto"/>
                <a:sym typeface="Roboto"/>
              </a:rPr>
              <a:t>Used spark and hive for time </a:t>
            </a:r>
            <a:r>
              <a:rPr lang="en" sz="1200">
                <a:solidFill>
                  <a:schemeClr val="dk1"/>
                </a:solidFill>
                <a:latin typeface="Roboto"/>
                <a:ea typeface="Roboto"/>
                <a:cs typeface="Roboto"/>
                <a:sym typeface="Roboto"/>
              </a:rPr>
              <a:t>comparison</a:t>
            </a:r>
            <a:endParaRPr sz="1200">
              <a:solidFill>
                <a:schemeClr val="dk1"/>
              </a:solidFill>
              <a:latin typeface="Roboto"/>
              <a:ea typeface="Roboto"/>
              <a:cs typeface="Roboto"/>
              <a:sym typeface="Roboto"/>
            </a:endParaRPr>
          </a:p>
          <a:p>
            <a:pPr indent="-304800" lvl="0" marL="457200" rtl="0" algn="l">
              <a:spcBef>
                <a:spcPts val="900"/>
              </a:spcBef>
              <a:spcAft>
                <a:spcPts val="0"/>
              </a:spcAft>
              <a:buClr>
                <a:schemeClr val="dk1"/>
              </a:buClr>
              <a:buSzPts val="1200"/>
              <a:buFont typeface="Roboto"/>
              <a:buChar char="●"/>
            </a:pPr>
            <a:r>
              <a:rPr lang="en" sz="1200">
                <a:solidFill>
                  <a:schemeClr val="dk1"/>
                </a:solidFill>
                <a:latin typeface="Roboto"/>
                <a:ea typeface="Roboto"/>
                <a:cs typeface="Roboto"/>
                <a:sym typeface="Roboto"/>
              </a:rPr>
              <a:t>Usefulness of Dataproc:</a:t>
            </a:r>
            <a:endParaRPr sz="1200">
              <a:solidFill>
                <a:schemeClr val="dk1"/>
              </a:solidFill>
              <a:latin typeface="Roboto"/>
              <a:ea typeface="Roboto"/>
              <a:cs typeface="Roboto"/>
              <a:sym typeface="Roboto"/>
            </a:endParaRPr>
          </a:p>
          <a:p>
            <a:pPr indent="-304800" lvl="1" marL="914400" rtl="0" algn="l">
              <a:spcBef>
                <a:spcPts val="300"/>
              </a:spcBef>
              <a:spcAft>
                <a:spcPts val="0"/>
              </a:spcAft>
              <a:buClr>
                <a:schemeClr val="dk1"/>
              </a:buClr>
              <a:buSzPts val="1200"/>
              <a:buFont typeface="Roboto"/>
              <a:buChar char="○"/>
            </a:pPr>
            <a:r>
              <a:rPr lang="en" sz="1200">
                <a:solidFill>
                  <a:schemeClr val="dk1"/>
                </a:solidFill>
                <a:latin typeface="Roboto"/>
                <a:ea typeface="Roboto"/>
                <a:cs typeface="Roboto"/>
                <a:sym typeface="Roboto"/>
              </a:rPr>
              <a:t>Improve query performance</a:t>
            </a:r>
            <a:endParaRPr sz="1200">
              <a:solidFill>
                <a:schemeClr val="dk1"/>
              </a:solidFill>
              <a:latin typeface="Roboto"/>
              <a:ea typeface="Roboto"/>
              <a:cs typeface="Roboto"/>
              <a:sym typeface="Roboto"/>
            </a:endParaRPr>
          </a:p>
          <a:p>
            <a:pPr indent="-304800" lvl="1" marL="914400" rtl="0" algn="l">
              <a:spcBef>
                <a:spcPts val="300"/>
              </a:spcBef>
              <a:spcAft>
                <a:spcPts val="0"/>
              </a:spcAft>
              <a:buClr>
                <a:schemeClr val="dk1"/>
              </a:buClr>
              <a:buSzPts val="1200"/>
              <a:buFont typeface="Roboto"/>
              <a:buChar char="○"/>
            </a:pPr>
            <a:r>
              <a:rPr lang="en" sz="1200">
                <a:solidFill>
                  <a:schemeClr val="dk1"/>
                </a:solidFill>
                <a:latin typeface="Roboto"/>
                <a:ea typeface="Roboto"/>
                <a:cs typeface="Roboto"/>
                <a:sym typeface="Roboto"/>
              </a:rPr>
              <a:t>Large scale data processing/ analysis</a:t>
            </a:r>
            <a:endParaRPr sz="1200">
              <a:solidFill>
                <a:schemeClr val="dk1"/>
              </a:solidFill>
              <a:latin typeface="Roboto"/>
              <a:ea typeface="Roboto"/>
              <a:cs typeface="Roboto"/>
              <a:sym typeface="Roboto"/>
            </a:endParaRPr>
          </a:p>
          <a:p>
            <a:pPr indent="-304800" lvl="1" marL="914400" rtl="0" algn="l">
              <a:spcBef>
                <a:spcPts val="300"/>
              </a:spcBef>
              <a:spcAft>
                <a:spcPts val="0"/>
              </a:spcAft>
              <a:buClr>
                <a:schemeClr val="dk1"/>
              </a:buClr>
              <a:buSzPts val="1200"/>
              <a:buFont typeface="Roboto"/>
              <a:buChar char="○"/>
            </a:pPr>
            <a:r>
              <a:rPr lang="en" sz="1200">
                <a:solidFill>
                  <a:schemeClr val="dk1"/>
                </a:solidFill>
                <a:latin typeface="Roboto"/>
                <a:ea typeface="Roboto"/>
                <a:cs typeface="Roboto"/>
                <a:sym typeface="Roboto"/>
              </a:rPr>
              <a:t>Sufficient storage and faster access</a:t>
            </a:r>
            <a:endParaRPr sz="1200">
              <a:solidFill>
                <a:schemeClr val="dk1"/>
              </a:solidFill>
              <a:latin typeface="Roboto"/>
              <a:ea typeface="Roboto"/>
              <a:cs typeface="Roboto"/>
              <a:sym typeface="Roboto"/>
            </a:endParaRPr>
          </a:p>
        </p:txBody>
      </p:sp>
      <p:sp>
        <p:nvSpPr>
          <p:cNvPr id="382" name="Google Shape;382;p37"/>
          <p:cNvSpPr txBox="1"/>
          <p:nvPr/>
        </p:nvSpPr>
        <p:spPr>
          <a:xfrm>
            <a:off x="5157725" y="1308840"/>
            <a:ext cx="2700300" cy="361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700">
                <a:solidFill>
                  <a:srgbClr val="303942"/>
                </a:solidFill>
                <a:latin typeface="Roboto"/>
                <a:ea typeface="Roboto"/>
                <a:cs typeface="Roboto"/>
                <a:sym typeface="Roboto"/>
              </a:rPr>
              <a:t>GCP DATAPROC</a:t>
            </a:r>
            <a:endParaRPr b="1" sz="1700">
              <a:solidFill>
                <a:srgbClr val="303942"/>
              </a:solidFill>
              <a:latin typeface="Roboto"/>
              <a:ea typeface="Roboto"/>
              <a:cs typeface="Roboto"/>
              <a:sym typeface="Roboto"/>
            </a:endParaRPr>
          </a:p>
        </p:txBody>
      </p:sp>
      <p:sp>
        <p:nvSpPr>
          <p:cNvPr id="383" name="Google Shape;383;p37"/>
          <p:cNvSpPr/>
          <p:nvPr/>
        </p:nvSpPr>
        <p:spPr>
          <a:xfrm rot="-5400000">
            <a:off x="3328280" y="2776205"/>
            <a:ext cx="2487451" cy="240"/>
          </a:xfrm>
          <a:custGeom>
            <a:rect b="b" l="l" r="r" t="t"/>
            <a:pathLst>
              <a:path extrusionOk="0" fill="none" h="1" w="5962">
                <a:moveTo>
                  <a:pt x="0" y="1"/>
                </a:moveTo>
                <a:lnTo>
                  <a:pt x="5962"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38"/>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DATA ANALYSIS: </a:t>
            </a:r>
            <a:r>
              <a:rPr lang="en"/>
              <a:t>HIVE VS SPARK</a:t>
            </a:r>
            <a:endParaRPr/>
          </a:p>
        </p:txBody>
      </p:sp>
      <p:graphicFrame>
        <p:nvGraphicFramePr>
          <p:cNvPr id="389" name="Google Shape;389;p38"/>
          <p:cNvGraphicFramePr/>
          <p:nvPr/>
        </p:nvGraphicFramePr>
        <p:xfrm>
          <a:off x="720000" y="1329525"/>
          <a:ext cx="3000000" cy="3000000"/>
        </p:xfrm>
        <a:graphic>
          <a:graphicData uri="http://schemas.openxmlformats.org/drawingml/2006/table">
            <a:tbl>
              <a:tblPr>
                <a:noFill/>
                <a:tableStyleId>{9312E4A3-6BBB-4283-8F54-F145F96EA16A}</a:tableStyleId>
              </a:tblPr>
              <a:tblGrid>
                <a:gridCol w="610100"/>
                <a:gridCol w="1504875"/>
                <a:gridCol w="1504875"/>
              </a:tblGrid>
              <a:tr h="279400">
                <a:tc rowSpan="2">
                  <a:txBody>
                    <a:bodyPr/>
                    <a:lstStyle/>
                    <a:p>
                      <a:pPr indent="0" lvl="0" marL="0" rtl="0" algn="ctr">
                        <a:lnSpc>
                          <a:spcPct val="115000"/>
                        </a:lnSpc>
                        <a:spcBef>
                          <a:spcPts val="0"/>
                        </a:spcBef>
                        <a:spcAft>
                          <a:spcPts val="0"/>
                        </a:spcAft>
                        <a:buNone/>
                      </a:pPr>
                      <a:r>
                        <a:rPr lang="en" sz="1000">
                          <a:latin typeface="Roboto Black"/>
                          <a:ea typeface="Roboto Black"/>
                          <a:cs typeface="Roboto Black"/>
                          <a:sym typeface="Roboto Black"/>
                        </a:rPr>
                        <a:t>Query #</a:t>
                      </a:r>
                      <a:endParaRPr sz="1000">
                        <a:latin typeface="Roboto Black"/>
                        <a:ea typeface="Roboto Black"/>
                        <a:cs typeface="Roboto Black"/>
                        <a:sym typeface="Roboto Black"/>
                      </a:endParaRPr>
                    </a:p>
                  </a:txBody>
                  <a:tcPr marT="63500" marB="63500" marR="63500" marL="63500" anchor="ctr"/>
                </a:tc>
                <a:tc gridSpan="2">
                  <a:txBody>
                    <a:bodyPr/>
                    <a:lstStyle/>
                    <a:p>
                      <a:pPr indent="0" lvl="0" marL="0" rtl="0" algn="ctr">
                        <a:lnSpc>
                          <a:spcPct val="115000"/>
                        </a:lnSpc>
                        <a:spcBef>
                          <a:spcPts val="0"/>
                        </a:spcBef>
                        <a:spcAft>
                          <a:spcPts val="0"/>
                        </a:spcAft>
                        <a:buNone/>
                      </a:pPr>
                      <a:r>
                        <a:rPr lang="en" sz="1000">
                          <a:latin typeface="Roboto Black"/>
                          <a:ea typeface="Roboto Black"/>
                          <a:cs typeface="Roboto Black"/>
                          <a:sym typeface="Roboto Black"/>
                        </a:rPr>
                        <a:t>STATIC DATASET</a:t>
                      </a:r>
                      <a:endParaRPr sz="1000">
                        <a:latin typeface="Roboto Black"/>
                        <a:ea typeface="Roboto Black"/>
                        <a:cs typeface="Roboto Black"/>
                        <a:sym typeface="Roboto Black"/>
                      </a:endParaRPr>
                    </a:p>
                  </a:txBody>
                  <a:tcPr marT="63500" marB="63500" marR="63500" marL="63500" anchor="ctr"/>
                </a:tc>
                <a:tc hMerge="1"/>
              </a:tr>
              <a:tr h="279400">
                <a:tc vMerge="1"/>
                <a:tc>
                  <a:txBody>
                    <a:bodyPr/>
                    <a:lstStyle/>
                    <a:p>
                      <a:pPr indent="0" lvl="0" marL="0" rtl="0" algn="ctr">
                        <a:lnSpc>
                          <a:spcPct val="115000"/>
                        </a:lnSpc>
                        <a:spcBef>
                          <a:spcPts val="0"/>
                        </a:spcBef>
                        <a:spcAft>
                          <a:spcPts val="0"/>
                        </a:spcAft>
                        <a:buNone/>
                      </a:pPr>
                      <a:r>
                        <a:rPr lang="en" sz="1000">
                          <a:latin typeface="Roboto ExtraBold"/>
                          <a:ea typeface="Roboto ExtraBold"/>
                          <a:cs typeface="Roboto ExtraBold"/>
                          <a:sym typeface="Roboto ExtraBold"/>
                        </a:rPr>
                        <a:t>Apache Hive</a:t>
                      </a:r>
                      <a:endParaRPr sz="1000">
                        <a:latin typeface="Roboto ExtraBold"/>
                        <a:ea typeface="Roboto ExtraBold"/>
                        <a:cs typeface="Roboto ExtraBold"/>
                        <a:sym typeface="Roboto ExtraBold"/>
                      </a:endParaRPr>
                    </a:p>
                  </a:txBody>
                  <a:tcPr marT="63500" marB="63500" marR="63500" marL="63500" anchor="ctr"/>
                </a:tc>
                <a:tc>
                  <a:txBody>
                    <a:bodyPr/>
                    <a:lstStyle/>
                    <a:p>
                      <a:pPr indent="0" lvl="0" marL="0" rtl="0" algn="ctr">
                        <a:lnSpc>
                          <a:spcPct val="115000"/>
                        </a:lnSpc>
                        <a:spcBef>
                          <a:spcPts val="0"/>
                        </a:spcBef>
                        <a:spcAft>
                          <a:spcPts val="0"/>
                        </a:spcAft>
                        <a:buNone/>
                      </a:pPr>
                      <a:r>
                        <a:rPr lang="en" sz="1000">
                          <a:latin typeface="Roboto ExtraBold"/>
                          <a:ea typeface="Roboto ExtraBold"/>
                          <a:cs typeface="Roboto ExtraBold"/>
                          <a:sym typeface="Roboto ExtraBold"/>
                        </a:rPr>
                        <a:t>Apache Spark</a:t>
                      </a:r>
                      <a:endParaRPr sz="1000">
                        <a:latin typeface="Roboto ExtraBold"/>
                        <a:ea typeface="Roboto ExtraBold"/>
                        <a:cs typeface="Roboto ExtraBold"/>
                        <a:sym typeface="Roboto ExtraBold"/>
                      </a:endParaRPr>
                    </a:p>
                  </a:txBody>
                  <a:tcPr marT="63500" marB="63500" marR="63500" marL="63500" anchor="ctr"/>
                </a:tc>
              </a:tr>
              <a:tr h="12700">
                <a:tc>
                  <a:txBody>
                    <a:bodyPr/>
                    <a:lstStyle/>
                    <a:p>
                      <a:pPr indent="0" lvl="0" marL="0" rtl="0" algn="ctr">
                        <a:lnSpc>
                          <a:spcPct val="115000"/>
                        </a:lnSpc>
                        <a:spcBef>
                          <a:spcPts val="0"/>
                        </a:spcBef>
                        <a:spcAft>
                          <a:spcPts val="0"/>
                        </a:spcAft>
                        <a:buNone/>
                      </a:pPr>
                      <a:r>
                        <a:rPr b="1" lang="en" sz="900">
                          <a:latin typeface="Roboto"/>
                          <a:ea typeface="Roboto"/>
                          <a:cs typeface="Roboto"/>
                          <a:sym typeface="Roboto"/>
                        </a:rPr>
                        <a:t>1</a:t>
                      </a:r>
                      <a:endParaRPr b="1" sz="900">
                        <a:latin typeface="Roboto"/>
                        <a:ea typeface="Roboto"/>
                        <a:cs typeface="Roboto"/>
                        <a:sym typeface="Roboto"/>
                      </a:endParaRPr>
                    </a:p>
                  </a:txBody>
                  <a:tcPr marT="63500" marB="63500" marR="63500" marL="63500" anchor="ctr"/>
                </a:tc>
                <a:tc>
                  <a:txBody>
                    <a:bodyPr/>
                    <a:lstStyle/>
                    <a:p>
                      <a:pPr indent="0" lvl="0" marL="0" rtl="0" algn="ctr">
                        <a:lnSpc>
                          <a:spcPct val="115000"/>
                        </a:lnSpc>
                        <a:spcBef>
                          <a:spcPts val="0"/>
                        </a:spcBef>
                        <a:spcAft>
                          <a:spcPts val="0"/>
                        </a:spcAft>
                        <a:buNone/>
                      </a:pPr>
                      <a:r>
                        <a:rPr lang="en" sz="900">
                          <a:latin typeface="Roboto"/>
                          <a:ea typeface="Roboto"/>
                          <a:cs typeface="Roboto"/>
                          <a:sym typeface="Roboto"/>
                        </a:rPr>
                        <a:t>24.554 seconds</a:t>
                      </a:r>
                      <a:endParaRPr sz="900">
                        <a:latin typeface="Roboto"/>
                        <a:ea typeface="Roboto"/>
                        <a:cs typeface="Roboto"/>
                        <a:sym typeface="Roboto"/>
                      </a:endParaRPr>
                    </a:p>
                  </a:txBody>
                  <a:tcPr marT="63500" marB="63500" marR="63500" marL="63500" anchor="ctr">
                    <a:solidFill>
                      <a:srgbClr val="E7DBD9"/>
                    </a:solidFill>
                  </a:tcPr>
                </a:tc>
                <a:tc>
                  <a:txBody>
                    <a:bodyPr/>
                    <a:lstStyle/>
                    <a:p>
                      <a:pPr indent="0" lvl="0" marL="0" rtl="0" algn="ctr">
                        <a:lnSpc>
                          <a:spcPct val="115000"/>
                        </a:lnSpc>
                        <a:spcBef>
                          <a:spcPts val="0"/>
                        </a:spcBef>
                        <a:spcAft>
                          <a:spcPts val="0"/>
                        </a:spcAft>
                        <a:buNone/>
                      </a:pPr>
                      <a:r>
                        <a:rPr lang="en" sz="900">
                          <a:latin typeface="Roboto"/>
                          <a:ea typeface="Roboto"/>
                          <a:cs typeface="Roboto"/>
                          <a:sym typeface="Roboto"/>
                        </a:rPr>
                        <a:t>23.685 seconds</a:t>
                      </a:r>
                      <a:endParaRPr sz="900">
                        <a:latin typeface="Roboto"/>
                        <a:ea typeface="Roboto"/>
                        <a:cs typeface="Roboto"/>
                        <a:sym typeface="Roboto"/>
                      </a:endParaRPr>
                    </a:p>
                  </a:txBody>
                  <a:tcPr marT="63500" marB="63500" marR="63500" marL="63500" anchor="ctr">
                    <a:solidFill>
                      <a:srgbClr val="E0E7DD"/>
                    </a:solidFill>
                  </a:tcPr>
                </a:tc>
              </a:tr>
              <a:tr h="12700">
                <a:tc>
                  <a:txBody>
                    <a:bodyPr/>
                    <a:lstStyle/>
                    <a:p>
                      <a:pPr indent="0" lvl="0" marL="0" rtl="0" algn="ctr">
                        <a:lnSpc>
                          <a:spcPct val="115000"/>
                        </a:lnSpc>
                        <a:spcBef>
                          <a:spcPts val="0"/>
                        </a:spcBef>
                        <a:spcAft>
                          <a:spcPts val="0"/>
                        </a:spcAft>
                        <a:buNone/>
                      </a:pPr>
                      <a:r>
                        <a:rPr b="1" lang="en" sz="900">
                          <a:latin typeface="Roboto"/>
                          <a:ea typeface="Roboto"/>
                          <a:cs typeface="Roboto"/>
                          <a:sym typeface="Roboto"/>
                        </a:rPr>
                        <a:t>2</a:t>
                      </a:r>
                      <a:endParaRPr b="1" sz="900">
                        <a:latin typeface="Roboto"/>
                        <a:ea typeface="Roboto"/>
                        <a:cs typeface="Roboto"/>
                        <a:sym typeface="Roboto"/>
                      </a:endParaRPr>
                    </a:p>
                  </a:txBody>
                  <a:tcPr marT="63500" marB="63500" marR="63500" marL="63500" anchor="ctr"/>
                </a:tc>
                <a:tc>
                  <a:txBody>
                    <a:bodyPr/>
                    <a:lstStyle/>
                    <a:p>
                      <a:pPr indent="0" lvl="0" marL="0" rtl="0" algn="ctr">
                        <a:lnSpc>
                          <a:spcPct val="115000"/>
                        </a:lnSpc>
                        <a:spcBef>
                          <a:spcPts val="0"/>
                        </a:spcBef>
                        <a:spcAft>
                          <a:spcPts val="0"/>
                        </a:spcAft>
                        <a:buNone/>
                      </a:pPr>
                      <a:r>
                        <a:rPr lang="en" sz="900">
                          <a:latin typeface="Roboto"/>
                          <a:ea typeface="Roboto"/>
                          <a:cs typeface="Roboto"/>
                          <a:sym typeface="Roboto"/>
                        </a:rPr>
                        <a:t>17.004 seconds</a:t>
                      </a:r>
                      <a:endParaRPr sz="900">
                        <a:latin typeface="Roboto"/>
                        <a:ea typeface="Roboto"/>
                        <a:cs typeface="Roboto"/>
                        <a:sym typeface="Roboto"/>
                      </a:endParaRPr>
                    </a:p>
                  </a:txBody>
                  <a:tcPr marT="63500" marB="63500" marR="63500" marL="63500" anchor="ctr">
                    <a:solidFill>
                      <a:srgbClr val="E0E7DD"/>
                    </a:solidFill>
                  </a:tcPr>
                </a:tc>
                <a:tc>
                  <a:txBody>
                    <a:bodyPr/>
                    <a:lstStyle/>
                    <a:p>
                      <a:pPr indent="0" lvl="0" marL="0" rtl="0" algn="ctr">
                        <a:lnSpc>
                          <a:spcPct val="115000"/>
                        </a:lnSpc>
                        <a:spcBef>
                          <a:spcPts val="0"/>
                        </a:spcBef>
                        <a:spcAft>
                          <a:spcPts val="0"/>
                        </a:spcAft>
                        <a:buNone/>
                      </a:pPr>
                      <a:r>
                        <a:rPr lang="en" sz="900">
                          <a:latin typeface="Roboto"/>
                          <a:ea typeface="Roboto"/>
                          <a:cs typeface="Roboto"/>
                          <a:sym typeface="Roboto"/>
                        </a:rPr>
                        <a:t>26.389 seconds</a:t>
                      </a:r>
                      <a:endParaRPr sz="900">
                        <a:latin typeface="Roboto"/>
                        <a:ea typeface="Roboto"/>
                        <a:cs typeface="Roboto"/>
                        <a:sym typeface="Roboto"/>
                      </a:endParaRPr>
                    </a:p>
                  </a:txBody>
                  <a:tcPr marT="63500" marB="63500" marR="63500" marL="63500" anchor="ctr">
                    <a:solidFill>
                      <a:srgbClr val="E7DBD9"/>
                    </a:solidFill>
                  </a:tcPr>
                </a:tc>
              </a:tr>
              <a:tr h="12700">
                <a:tc>
                  <a:txBody>
                    <a:bodyPr/>
                    <a:lstStyle/>
                    <a:p>
                      <a:pPr indent="0" lvl="0" marL="0" rtl="0" algn="ctr">
                        <a:lnSpc>
                          <a:spcPct val="115000"/>
                        </a:lnSpc>
                        <a:spcBef>
                          <a:spcPts val="0"/>
                        </a:spcBef>
                        <a:spcAft>
                          <a:spcPts val="0"/>
                        </a:spcAft>
                        <a:buNone/>
                      </a:pPr>
                      <a:r>
                        <a:rPr b="1" lang="en" sz="900">
                          <a:latin typeface="Roboto"/>
                          <a:ea typeface="Roboto"/>
                          <a:cs typeface="Roboto"/>
                          <a:sym typeface="Roboto"/>
                        </a:rPr>
                        <a:t>3</a:t>
                      </a:r>
                      <a:endParaRPr b="1" sz="900">
                        <a:latin typeface="Roboto"/>
                        <a:ea typeface="Roboto"/>
                        <a:cs typeface="Roboto"/>
                        <a:sym typeface="Roboto"/>
                      </a:endParaRPr>
                    </a:p>
                  </a:txBody>
                  <a:tcPr marT="63500" marB="63500" marR="63500" marL="63500" anchor="ctr"/>
                </a:tc>
                <a:tc>
                  <a:txBody>
                    <a:bodyPr/>
                    <a:lstStyle/>
                    <a:p>
                      <a:pPr indent="0" lvl="0" marL="0" rtl="0" algn="ctr">
                        <a:lnSpc>
                          <a:spcPct val="115000"/>
                        </a:lnSpc>
                        <a:spcBef>
                          <a:spcPts val="0"/>
                        </a:spcBef>
                        <a:spcAft>
                          <a:spcPts val="0"/>
                        </a:spcAft>
                        <a:buNone/>
                      </a:pPr>
                      <a:r>
                        <a:rPr lang="en" sz="900">
                          <a:latin typeface="Roboto"/>
                          <a:ea typeface="Roboto"/>
                          <a:cs typeface="Roboto"/>
                          <a:sym typeface="Roboto"/>
                        </a:rPr>
                        <a:t>18.463 seconds</a:t>
                      </a:r>
                      <a:endParaRPr sz="900">
                        <a:latin typeface="Roboto"/>
                        <a:ea typeface="Roboto"/>
                        <a:cs typeface="Roboto"/>
                        <a:sym typeface="Roboto"/>
                      </a:endParaRPr>
                    </a:p>
                  </a:txBody>
                  <a:tcPr marT="63500" marB="63500" marR="63500" marL="63500" anchor="ctr">
                    <a:solidFill>
                      <a:srgbClr val="E7DBD9"/>
                    </a:solidFill>
                  </a:tcPr>
                </a:tc>
                <a:tc>
                  <a:txBody>
                    <a:bodyPr/>
                    <a:lstStyle/>
                    <a:p>
                      <a:pPr indent="0" lvl="0" marL="0" rtl="0" algn="ctr">
                        <a:lnSpc>
                          <a:spcPct val="115000"/>
                        </a:lnSpc>
                        <a:spcBef>
                          <a:spcPts val="0"/>
                        </a:spcBef>
                        <a:spcAft>
                          <a:spcPts val="0"/>
                        </a:spcAft>
                        <a:buNone/>
                      </a:pPr>
                      <a:r>
                        <a:rPr lang="en" sz="900">
                          <a:latin typeface="Roboto"/>
                          <a:ea typeface="Roboto"/>
                          <a:cs typeface="Roboto"/>
                          <a:sym typeface="Roboto"/>
                        </a:rPr>
                        <a:t>18.170 seconds</a:t>
                      </a:r>
                      <a:endParaRPr sz="900">
                        <a:latin typeface="Roboto"/>
                        <a:ea typeface="Roboto"/>
                        <a:cs typeface="Roboto"/>
                        <a:sym typeface="Roboto"/>
                      </a:endParaRPr>
                    </a:p>
                  </a:txBody>
                  <a:tcPr marT="63500" marB="63500" marR="63500" marL="63500" anchor="ctr">
                    <a:solidFill>
                      <a:srgbClr val="E0E7DD"/>
                    </a:solidFill>
                  </a:tcPr>
                </a:tc>
              </a:tr>
              <a:tr h="12700">
                <a:tc>
                  <a:txBody>
                    <a:bodyPr/>
                    <a:lstStyle/>
                    <a:p>
                      <a:pPr indent="0" lvl="0" marL="0" rtl="0" algn="ctr">
                        <a:lnSpc>
                          <a:spcPct val="115000"/>
                        </a:lnSpc>
                        <a:spcBef>
                          <a:spcPts val="0"/>
                        </a:spcBef>
                        <a:spcAft>
                          <a:spcPts val="0"/>
                        </a:spcAft>
                        <a:buNone/>
                      </a:pPr>
                      <a:r>
                        <a:rPr b="1" lang="en" sz="900">
                          <a:latin typeface="Roboto"/>
                          <a:ea typeface="Roboto"/>
                          <a:cs typeface="Roboto"/>
                          <a:sym typeface="Roboto"/>
                        </a:rPr>
                        <a:t>4</a:t>
                      </a:r>
                      <a:endParaRPr b="1" sz="900">
                        <a:latin typeface="Roboto"/>
                        <a:ea typeface="Roboto"/>
                        <a:cs typeface="Roboto"/>
                        <a:sym typeface="Roboto"/>
                      </a:endParaRPr>
                    </a:p>
                  </a:txBody>
                  <a:tcPr marT="63500" marB="63500" marR="63500" marL="63500" anchor="ctr"/>
                </a:tc>
                <a:tc>
                  <a:txBody>
                    <a:bodyPr/>
                    <a:lstStyle/>
                    <a:p>
                      <a:pPr indent="0" lvl="0" marL="0" rtl="0" algn="ctr">
                        <a:lnSpc>
                          <a:spcPct val="115000"/>
                        </a:lnSpc>
                        <a:spcBef>
                          <a:spcPts val="0"/>
                        </a:spcBef>
                        <a:spcAft>
                          <a:spcPts val="0"/>
                        </a:spcAft>
                        <a:buNone/>
                      </a:pPr>
                      <a:r>
                        <a:rPr lang="en" sz="900">
                          <a:latin typeface="Roboto"/>
                          <a:ea typeface="Roboto"/>
                          <a:cs typeface="Roboto"/>
                          <a:sym typeface="Roboto"/>
                        </a:rPr>
                        <a:t>17.229 seconds</a:t>
                      </a:r>
                      <a:endParaRPr sz="900">
                        <a:latin typeface="Roboto"/>
                        <a:ea typeface="Roboto"/>
                        <a:cs typeface="Roboto"/>
                        <a:sym typeface="Roboto"/>
                      </a:endParaRPr>
                    </a:p>
                  </a:txBody>
                  <a:tcPr marT="63500" marB="63500" marR="63500" marL="63500" anchor="ctr">
                    <a:solidFill>
                      <a:srgbClr val="E7DBD9"/>
                    </a:solidFill>
                  </a:tcPr>
                </a:tc>
                <a:tc>
                  <a:txBody>
                    <a:bodyPr/>
                    <a:lstStyle/>
                    <a:p>
                      <a:pPr indent="0" lvl="0" marL="0" rtl="0" algn="ctr">
                        <a:lnSpc>
                          <a:spcPct val="115000"/>
                        </a:lnSpc>
                        <a:spcBef>
                          <a:spcPts val="0"/>
                        </a:spcBef>
                        <a:spcAft>
                          <a:spcPts val="0"/>
                        </a:spcAft>
                        <a:buNone/>
                      </a:pPr>
                      <a:r>
                        <a:rPr lang="en" sz="900">
                          <a:latin typeface="Roboto"/>
                          <a:ea typeface="Roboto"/>
                          <a:cs typeface="Roboto"/>
                          <a:sym typeface="Roboto"/>
                        </a:rPr>
                        <a:t>8.502 seconds</a:t>
                      </a:r>
                      <a:endParaRPr sz="900">
                        <a:latin typeface="Roboto"/>
                        <a:ea typeface="Roboto"/>
                        <a:cs typeface="Roboto"/>
                        <a:sym typeface="Roboto"/>
                      </a:endParaRPr>
                    </a:p>
                  </a:txBody>
                  <a:tcPr marT="63500" marB="63500" marR="63500" marL="63500" anchor="ctr">
                    <a:solidFill>
                      <a:srgbClr val="E0E7DD"/>
                    </a:solidFill>
                  </a:tcPr>
                </a:tc>
              </a:tr>
              <a:tr h="12700">
                <a:tc>
                  <a:txBody>
                    <a:bodyPr/>
                    <a:lstStyle/>
                    <a:p>
                      <a:pPr indent="0" lvl="0" marL="0" rtl="0" algn="ctr">
                        <a:lnSpc>
                          <a:spcPct val="115000"/>
                        </a:lnSpc>
                        <a:spcBef>
                          <a:spcPts val="0"/>
                        </a:spcBef>
                        <a:spcAft>
                          <a:spcPts val="0"/>
                        </a:spcAft>
                        <a:buNone/>
                      </a:pPr>
                      <a:r>
                        <a:rPr b="1" lang="en" sz="900">
                          <a:latin typeface="Roboto"/>
                          <a:ea typeface="Roboto"/>
                          <a:cs typeface="Roboto"/>
                          <a:sym typeface="Roboto"/>
                        </a:rPr>
                        <a:t>5</a:t>
                      </a:r>
                      <a:endParaRPr b="1" sz="900">
                        <a:latin typeface="Roboto"/>
                        <a:ea typeface="Roboto"/>
                        <a:cs typeface="Roboto"/>
                        <a:sym typeface="Roboto"/>
                      </a:endParaRPr>
                    </a:p>
                  </a:txBody>
                  <a:tcPr marT="63500" marB="63500" marR="63500" marL="63500" anchor="ctr"/>
                </a:tc>
                <a:tc>
                  <a:txBody>
                    <a:bodyPr/>
                    <a:lstStyle/>
                    <a:p>
                      <a:pPr indent="0" lvl="0" marL="0" rtl="0" algn="ctr">
                        <a:lnSpc>
                          <a:spcPct val="115000"/>
                        </a:lnSpc>
                        <a:spcBef>
                          <a:spcPts val="0"/>
                        </a:spcBef>
                        <a:spcAft>
                          <a:spcPts val="0"/>
                        </a:spcAft>
                        <a:buNone/>
                      </a:pPr>
                      <a:r>
                        <a:rPr lang="en" sz="900">
                          <a:latin typeface="Roboto"/>
                          <a:ea typeface="Roboto"/>
                          <a:cs typeface="Roboto"/>
                          <a:sym typeface="Roboto"/>
                        </a:rPr>
                        <a:t>18.571 seconds</a:t>
                      </a:r>
                      <a:endParaRPr sz="900">
                        <a:latin typeface="Roboto"/>
                        <a:ea typeface="Roboto"/>
                        <a:cs typeface="Roboto"/>
                        <a:sym typeface="Roboto"/>
                      </a:endParaRPr>
                    </a:p>
                  </a:txBody>
                  <a:tcPr marT="63500" marB="63500" marR="63500" marL="63500" anchor="ctr">
                    <a:solidFill>
                      <a:srgbClr val="E7DBD9"/>
                    </a:solidFill>
                  </a:tcPr>
                </a:tc>
                <a:tc>
                  <a:txBody>
                    <a:bodyPr/>
                    <a:lstStyle/>
                    <a:p>
                      <a:pPr indent="0" lvl="0" marL="0" rtl="0" algn="ctr">
                        <a:lnSpc>
                          <a:spcPct val="115000"/>
                        </a:lnSpc>
                        <a:spcBef>
                          <a:spcPts val="0"/>
                        </a:spcBef>
                        <a:spcAft>
                          <a:spcPts val="0"/>
                        </a:spcAft>
                        <a:buNone/>
                      </a:pPr>
                      <a:r>
                        <a:rPr lang="en" sz="900">
                          <a:latin typeface="Roboto"/>
                          <a:ea typeface="Roboto"/>
                          <a:cs typeface="Roboto"/>
                          <a:sym typeface="Roboto"/>
                        </a:rPr>
                        <a:t>9.264 seconds</a:t>
                      </a:r>
                      <a:endParaRPr sz="900">
                        <a:latin typeface="Roboto"/>
                        <a:ea typeface="Roboto"/>
                        <a:cs typeface="Roboto"/>
                        <a:sym typeface="Roboto"/>
                      </a:endParaRPr>
                    </a:p>
                  </a:txBody>
                  <a:tcPr marT="63500" marB="63500" marR="63500" marL="63500" anchor="ctr">
                    <a:solidFill>
                      <a:srgbClr val="E0E7DD"/>
                    </a:solidFill>
                  </a:tcPr>
                </a:tc>
              </a:tr>
              <a:tr h="12700">
                <a:tc>
                  <a:txBody>
                    <a:bodyPr/>
                    <a:lstStyle/>
                    <a:p>
                      <a:pPr indent="0" lvl="0" marL="0" rtl="0" algn="ctr">
                        <a:lnSpc>
                          <a:spcPct val="115000"/>
                        </a:lnSpc>
                        <a:spcBef>
                          <a:spcPts val="0"/>
                        </a:spcBef>
                        <a:spcAft>
                          <a:spcPts val="0"/>
                        </a:spcAft>
                        <a:buNone/>
                      </a:pPr>
                      <a:r>
                        <a:rPr b="1" lang="en" sz="900">
                          <a:latin typeface="Roboto"/>
                          <a:ea typeface="Roboto"/>
                          <a:cs typeface="Roboto"/>
                          <a:sym typeface="Roboto"/>
                        </a:rPr>
                        <a:t>6</a:t>
                      </a:r>
                      <a:endParaRPr b="1" sz="900">
                        <a:latin typeface="Roboto"/>
                        <a:ea typeface="Roboto"/>
                        <a:cs typeface="Roboto"/>
                        <a:sym typeface="Roboto"/>
                      </a:endParaRPr>
                    </a:p>
                  </a:txBody>
                  <a:tcPr marT="63500" marB="63500" marR="63500" marL="63500" anchor="ctr"/>
                </a:tc>
                <a:tc>
                  <a:txBody>
                    <a:bodyPr/>
                    <a:lstStyle/>
                    <a:p>
                      <a:pPr indent="0" lvl="0" marL="0" rtl="0" algn="ctr">
                        <a:lnSpc>
                          <a:spcPct val="115000"/>
                        </a:lnSpc>
                        <a:spcBef>
                          <a:spcPts val="0"/>
                        </a:spcBef>
                        <a:spcAft>
                          <a:spcPts val="0"/>
                        </a:spcAft>
                        <a:buNone/>
                      </a:pPr>
                      <a:r>
                        <a:rPr lang="en" sz="900">
                          <a:latin typeface="Roboto"/>
                          <a:ea typeface="Roboto"/>
                          <a:cs typeface="Roboto"/>
                          <a:sym typeface="Roboto"/>
                        </a:rPr>
                        <a:t>22.495 seconds</a:t>
                      </a:r>
                      <a:endParaRPr sz="900">
                        <a:latin typeface="Roboto"/>
                        <a:ea typeface="Roboto"/>
                        <a:cs typeface="Roboto"/>
                        <a:sym typeface="Roboto"/>
                      </a:endParaRPr>
                    </a:p>
                  </a:txBody>
                  <a:tcPr marT="63500" marB="63500" marR="63500" marL="63500" anchor="ctr">
                    <a:solidFill>
                      <a:srgbClr val="E7DBD9"/>
                    </a:solidFill>
                  </a:tcPr>
                </a:tc>
                <a:tc>
                  <a:txBody>
                    <a:bodyPr/>
                    <a:lstStyle/>
                    <a:p>
                      <a:pPr indent="0" lvl="0" marL="0" rtl="0" algn="ctr">
                        <a:lnSpc>
                          <a:spcPct val="115000"/>
                        </a:lnSpc>
                        <a:spcBef>
                          <a:spcPts val="0"/>
                        </a:spcBef>
                        <a:spcAft>
                          <a:spcPts val="0"/>
                        </a:spcAft>
                        <a:buNone/>
                      </a:pPr>
                      <a:r>
                        <a:rPr lang="en" sz="900">
                          <a:latin typeface="Roboto"/>
                          <a:ea typeface="Roboto"/>
                          <a:cs typeface="Roboto"/>
                          <a:sym typeface="Roboto"/>
                        </a:rPr>
                        <a:t>9.671 seconds</a:t>
                      </a:r>
                      <a:endParaRPr sz="900">
                        <a:latin typeface="Roboto"/>
                        <a:ea typeface="Roboto"/>
                        <a:cs typeface="Roboto"/>
                        <a:sym typeface="Roboto"/>
                      </a:endParaRPr>
                    </a:p>
                  </a:txBody>
                  <a:tcPr marT="63500" marB="63500" marR="63500" marL="63500" anchor="ctr">
                    <a:solidFill>
                      <a:srgbClr val="E0E7DD"/>
                    </a:solidFill>
                  </a:tcPr>
                </a:tc>
              </a:tr>
              <a:tr h="279400">
                <a:tc rowSpan="2">
                  <a:txBody>
                    <a:bodyPr/>
                    <a:lstStyle/>
                    <a:p>
                      <a:pPr indent="0" lvl="0" marL="0" rtl="0" algn="ctr">
                        <a:lnSpc>
                          <a:spcPct val="115000"/>
                        </a:lnSpc>
                        <a:spcBef>
                          <a:spcPts val="0"/>
                        </a:spcBef>
                        <a:spcAft>
                          <a:spcPts val="0"/>
                        </a:spcAft>
                        <a:buNone/>
                      </a:pPr>
                      <a:r>
                        <a:rPr b="1" lang="en" sz="1000">
                          <a:latin typeface="Roboto"/>
                          <a:ea typeface="Roboto"/>
                          <a:cs typeface="Roboto"/>
                          <a:sym typeface="Roboto"/>
                        </a:rPr>
                        <a:t>Average Total Time</a:t>
                      </a:r>
                      <a:endParaRPr b="1" sz="1000">
                        <a:latin typeface="Roboto"/>
                        <a:ea typeface="Roboto"/>
                        <a:cs typeface="Roboto"/>
                        <a:sym typeface="Roboto"/>
                      </a:endParaRPr>
                    </a:p>
                  </a:txBody>
                  <a:tcPr marT="63500" marB="63500" marR="63500" marL="63500" anchor="ctr"/>
                </a:tc>
                <a:tc rowSpan="2">
                  <a:txBody>
                    <a:bodyPr/>
                    <a:lstStyle/>
                    <a:p>
                      <a:pPr indent="0" lvl="0" marL="0" rtl="0" algn="ctr">
                        <a:lnSpc>
                          <a:spcPct val="115000"/>
                        </a:lnSpc>
                        <a:spcBef>
                          <a:spcPts val="0"/>
                        </a:spcBef>
                        <a:spcAft>
                          <a:spcPts val="0"/>
                        </a:spcAft>
                        <a:buNone/>
                      </a:pPr>
                      <a:r>
                        <a:rPr b="1" i="1" lang="en" sz="1000">
                          <a:latin typeface="Roboto"/>
                          <a:ea typeface="Roboto"/>
                          <a:cs typeface="Roboto"/>
                          <a:sym typeface="Roboto"/>
                        </a:rPr>
                        <a:t>19.72 seconds</a:t>
                      </a:r>
                      <a:endParaRPr b="1" i="1" sz="1000">
                        <a:latin typeface="Roboto"/>
                        <a:ea typeface="Roboto"/>
                        <a:cs typeface="Roboto"/>
                        <a:sym typeface="Roboto"/>
                      </a:endParaRPr>
                    </a:p>
                  </a:txBody>
                  <a:tcPr marT="63500" marB="63500" marR="63500" marL="63500" anchor="ctr">
                    <a:solidFill>
                      <a:srgbClr val="E7A094"/>
                    </a:solidFill>
                  </a:tcPr>
                </a:tc>
                <a:tc rowSpan="2">
                  <a:txBody>
                    <a:bodyPr/>
                    <a:lstStyle/>
                    <a:p>
                      <a:pPr indent="0" lvl="0" marL="0" rtl="0" algn="ctr">
                        <a:lnSpc>
                          <a:spcPct val="115000"/>
                        </a:lnSpc>
                        <a:spcBef>
                          <a:spcPts val="0"/>
                        </a:spcBef>
                        <a:spcAft>
                          <a:spcPts val="0"/>
                        </a:spcAft>
                        <a:buNone/>
                      </a:pPr>
                      <a:r>
                        <a:rPr b="1" i="1" lang="en" sz="1000">
                          <a:latin typeface="Roboto"/>
                          <a:ea typeface="Roboto"/>
                          <a:cs typeface="Roboto"/>
                          <a:sym typeface="Roboto"/>
                        </a:rPr>
                        <a:t>15.95 seconds</a:t>
                      </a:r>
                      <a:endParaRPr b="1" i="1" sz="1000">
                        <a:latin typeface="Roboto"/>
                        <a:ea typeface="Roboto"/>
                        <a:cs typeface="Roboto"/>
                        <a:sym typeface="Roboto"/>
                      </a:endParaRPr>
                    </a:p>
                  </a:txBody>
                  <a:tcPr marT="63500" marB="63500" marR="63500" marL="63500" anchor="ctr">
                    <a:solidFill>
                      <a:srgbClr val="C7E4BB"/>
                    </a:solidFill>
                  </a:tcPr>
                </a:tc>
              </a:tr>
              <a:tr h="211400">
                <a:tc vMerge="1"/>
                <a:tc vMerge="1"/>
                <a:tc vMerge="1"/>
              </a:tr>
            </a:tbl>
          </a:graphicData>
        </a:graphic>
      </p:graphicFrame>
      <p:graphicFrame>
        <p:nvGraphicFramePr>
          <p:cNvPr id="390" name="Google Shape;390;p38"/>
          <p:cNvGraphicFramePr/>
          <p:nvPr/>
        </p:nvGraphicFramePr>
        <p:xfrm>
          <a:off x="4811050" y="1329525"/>
          <a:ext cx="3000000" cy="3000000"/>
        </p:xfrm>
        <a:graphic>
          <a:graphicData uri="http://schemas.openxmlformats.org/drawingml/2006/table">
            <a:tbl>
              <a:tblPr>
                <a:noFill/>
                <a:tableStyleId>{9312E4A3-6BBB-4283-8F54-F145F96EA16A}</a:tableStyleId>
              </a:tblPr>
              <a:tblGrid>
                <a:gridCol w="610100"/>
                <a:gridCol w="1504875"/>
                <a:gridCol w="1504875"/>
              </a:tblGrid>
              <a:tr h="279400">
                <a:tc rowSpan="2">
                  <a:txBody>
                    <a:bodyPr/>
                    <a:lstStyle/>
                    <a:p>
                      <a:pPr indent="0" lvl="0" marL="0" rtl="0" algn="ctr">
                        <a:lnSpc>
                          <a:spcPct val="115000"/>
                        </a:lnSpc>
                        <a:spcBef>
                          <a:spcPts val="0"/>
                        </a:spcBef>
                        <a:spcAft>
                          <a:spcPts val="0"/>
                        </a:spcAft>
                        <a:buNone/>
                      </a:pPr>
                      <a:r>
                        <a:rPr lang="en" sz="1000">
                          <a:latin typeface="Roboto Black"/>
                          <a:ea typeface="Roboto Black"/>
                          <a:cs typeface="Roboto Black"/>
                          <a:sym typeface="Roboto Black"/>
                        </a:rPr>
                        <a:t>Query #</a:t>
                      </a:r>
                      <a:endParaRPr sz="1000">
                        <a:latin typeface="Roboto Black"/>
                        <a:ea typeface="Roboto Black"/>
                        <a:cs typeface="Roboto Black"/>
                        <a:sym typeface="Roboto Black"/>
                      </a:endParaRPr>
                    </a:p>
                  </a:txBody>
                  <a:tcPr marT="63500" marB="63500" marR="63500" marL="63500" anchor="ctr"/>
                </a:tc>
                <a:tc gridSpan="2">
                  <a:txBody>
                    <a:bodyPr/>
                    <a:lstStyle/>
                    <a:p>
                      <a:pPr indent="0" lvl="0" marL="0" rtl="0" algn="ctr">
                        <a:lnSpc>
                          <a:spcPct val="115000"/>
                        </a:lnSpc>
                        <a:spcBef>
                          <a:spcPts val="0"/>
                        </a:spcBef>
                        <a:spcAft>
                          <a:spcPts val="0"/>
                        </a:spcAft>
                        <a:buNone/>
                      </a:pPr>
                      <a:r>
                        <a:rPr lang="en" sz="1000">
                          <a:latin typeface="Roboto Black"/>
                          <a:ea typeface="Roboto Black"/>
                          <a:cs typeface="Roboto Black"/>
                          <a:sym typeface="Roboto Black"/>
                        </a:rPr>
                        <a:t>STREAMING DATASET</a:t>
                      </a:r>
                      <a:endParaRPr sz="1000">
                        <a:latin typeface="Roboto Black"/>
                        <a:ea typeface="Roboto Black"/>
                        <a:cs typeface="Roboto Black"/>
                        <a:sym typeface="Roboto Black"/>
                      </a:endParaRPr>
                    </a:p>
                  </a:txBody>
                  <a:tcPr marT="63500" marB="63500" marR="63500" marL="63500" anchor="ctr"/>
                </a:tc>
                <a:tc hMerge="1"/>
              </a:tr>
              <a:tr h="279400">
                <a:tc vMerge="1"/>
                <a:tc>
                  <a:txBody>
                    <a:bodyPr/>
                    <a:lstStyle/>
                    <a:p>
                      <a:pPr indent="0" lvl="0" marL="0" rtl="0" algn="ctr">
                        <a:lnSpc>
                          <a:spcPct val="115000"/>
                        </a:lnSpc>
                        <a:spcBef>
                          <a:spcPts val="0"/>
                        </a:spcBef>
                        <a:spcAft>
                          <a:spcPts val="0"/>
                        </a:spcAft>
                        <a:buNone/>
                      </a:pPr>
                      <a:r>
                        <a:rPr lang="en" sz="1000">
                          <a:latin typeface="Roboto ExtraBold"/>
                          <a:ea typeface="Roboto ExtraBold"/>
                          <a:cs typeface="Roboto ExtraBold"/>
                          <a:sym typeface="Roboto ExtraBold"/>
                        </a:rPr>
                        <a:t>Apache Hive</a:t>
                      </a:r>
                      <a:endParaRPr sz="1000">
                        <a:latin typeface="Roboto ExtraBold"/>
                        <a:ea typeface="Roboto ExtraBold"/>
                        <a:cs typeface="Roboto ExtraBold"/>
                        <a:sym typeface="Roboto ExtraBold"/>
                      </a:endParaRPr>
                    </a:p>
                  </a:txBody>
                  <a:tcPr marT="63500" marB="63500" marR="63500" marL="63500" anchor="ctr">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Roboto ExtraBold"/>
                          <a:ea typeface="Roboto ExtraBold"/>
                          <a:cs typeface="Roboto ExtraBold"/>
                          <a:sym typeface="Roboto ExtraBold"/>
                        </a:rPr>
                        <a:t>Apache Spark</a:t>
                      </a:r>
                      <a:endParaRPr sz="1000">
                        <a:latin typeface="Roboto ExtraBold"/>
                        <a:ea typeface="Roboto ExtraBold"/>
                        <a:cs typeface="Roboto ExtraBold"/>
                        <a:sym typeface="Roboto ExtraBold"/>
                      </a:endParaRPr>
                    </a:p>
                  </a:txBody>
                  <a:tcPr marT="63500" marB="63500" marR="63500" marL="63500" anchor="ctr">
                    <a:lnB cap="flat" cmpd="sng" w="12700">
                      <a:solidFill>
                        <a:srgbClr val="000000"/>
                      </a:solidFill>
                      <a:prstDash val="solid"/>
                      <a:round/>
                      <a:headEnd len="sm" w="sm" type="none"/>
                      <a:tailEnd len="sm" w="sm" type="none"/>
                    </a:lnB>
                  </a:tcPr>
                </a:tc>
              </a:tr>
              <a:tr h="12700">
                <a:tc>
                  <a:txBody>
                    <a:bodyPr/>
                    <a:lstStyle/>
                    <a:p>
                      <a:pPr indent="0" lvl="0" marL="0" rtl="0" algn="ctr">
                        <a:lnSpc>
                          <a:spcPct val="115000"/>
                        </a:lnSpc>
                        <a:spcBef>
                          <a:spcPts val="0"/>
                        </a:spcBef>
                        <a:spcAft>
                          <a:spcPts val="0"/>
                        </a:spcAft>
                        <a:buNone/>
                      </a:pPr>
                      <a:r>
                        <a:rPr b="1" lang="en" sz="900">
                          <a:latin typeface="Roboto"/>
                          <a:ea typeface="Roboto"/>
                          <a:cs typeface="Roboto"/>
                          <a:sym typeface="Roboto"/>
                        </a:rPr>
                        <a:t>1</a:t>
                      </a:r>
                      <a:endParaRPr b="1" sz="900">
                        <a:latin typeface="Roboto"/>
                        <a:ea typeface="Roboto"/>
                        <a:cs typeface="Roboto"/>
                        <a:sym typeface="Roboto"/>
                      </a:endParaRPr>
                    </a:p>
                  </a:txBody>
                  <a:tcPr marT="63500" marB="63500" marR="63500" marL="63500" anchor="ctr">
                    <a:lnR cap="flat" cmpd="sng" w="12700">
                      <a:solidFill>
                        <a:srgbClr val="000000"/>
                      </a:solidFill>
                      <a:prstDash val="solid"/>
                      <a:round/>
                      <a:headEnd len="sm" w="sm" type="none"/>
                      <a:tailEnd len="sm" w="sm" type="none"/>
                    </a:lnR>
                  </a:tcPr>
                </a:tc>
                <a:tc>
                  <a:txBody>
                    <a:bodyPr/>
                    <a:lstStyle/>
                    <a:p>
                      <a:pPr indent="0" lvl="0" marL="0" rtl="0" algn="ctr">
                        <a:lnSpc>
                          <a:spcPct val="100000"/>
                        </a:lnSpc>
                        <a:spcBef>
                          <a:spcPts val="0"/>
                        </a:spcBef>
                        <a:spcAft>
                          <a:spcPts val="0"/>
                        </a:spcAft>
                        <a:buNone/>
                      </a:pPr>
                      <a:r>
                        <a:rPr lang="en" sz="900">
                          <a:latin typeface="Roboto"/>
                          <a:ea typeface="Roboto"/>
                          <a:cs typeface="Roboto"/>
                          <a:sym typeface="Roboto"/>
                        </a:rPr>
                        <a:t>7.005 seconds</a:t>
                      </a:r>
                      <a:endParaRPr sz="900">
                        <a:latin typeface="Roboto"/>
                        <a:ea typeface="Roboto"/>
                        <a:cs typeface="Roboto"/>
                        <a:sym typeface="Roboto"/>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0E7DD"/>
                    </a:solidFill>
                  </a:tcPr>
                </a:tc>
                <a:tc>
                  <a:txBody>
                    <a:bodyPr/>
                    <a:lstStyle/>
                    <a:p>
                      <a:pPr indent="0" lvl="0" marL="0" rtl="0" algn="ctr">
                        <a:lnSpc>
                          <a:spcPct val="100000"/>
                        </a:lnSpc>
                        <a:spcBef>
                          <a:spcPts val="0"/>
                        </a:spcBef>
                        <a:spcAft>
                          <a:spcPts val="0"/>
                        </a:spcAft>
                        <a:buNone/>
                      </a:pPr>
                      <a:r>
                        <a:rPr lang="en" sz="900">
                          <a:latin typeface="Roboto"/>
                          <a:ea typeface="Roboto"/>
                          <a:cs typeface="Roboto"/>
                          <a:sym typeface="Roboto"/>
                        </a:rPr>
                        <a:t>8.952 seconds</a:t>
                      </a:r>
                      <a:endParaRPr sz="900">
                        <a:latin typeface="Roboto"/>
                        <a:ea typeface="Roboto"/>
                        <a:cs typeface="Roboto"/>
                        <a:sym typeface="Roboto"/>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7DBD9"/>
                    </a:solidFill>
                  </a:tcPr>
                </a:tc>
              </a:tr>
              <a:tr h="12700">
                <a:tc>
                  <a:txBody>
                    <a:bodyPr/>
                    <a:lstStyle/>
                    <a:p>
                      <a:pPr indent="0" lvl="0" marL="0" rtl="0" algn="ctr">
                        <a:lnSpc>
                          <a:spcPct val="115000"/>
                        </a:lnSpc>
                        <a:spcBef>
                          <a:spcPts val="0"/>
                        </a:spcBef>
                        <a:spcAft>
                          <a:spcPts val="0"/>
                        </a:spcAft>
                        <a:buNone/>
                      </a:pPr>
                      <a:r>
                        <a:rPr b="1" lang="en" sz="900">
                          <a:latin typeface="Roboto"/>
                          <a:ea typeface="Roboto"/>
                          <a:cs typeface="Roboto"/>
                          <a:sym typeface="Roboto"/>
                        </a:rPr>
                        <a:t>2</a:t>
                      </a:r>
                      <a:endParaRPr b="1" sz="900">
                        <a:latin typeface="Roboto"/>
                        <a:ea typeface="Roboto"/>
                        <a:cs typeface="Roboto"/>
                        <a:sym typeface="Roboto"/>
                      </a:endParaRPr>
                    </a:p>
                  </a:txBody>
                  <a:tcPr marT="63500" marB="63500" marR="63500" marL="63500" anchor="ctr">
                    <a:lnR cap="flat" cmpd="sng" w="12700">
                      <a:solidFill>
                        <a:srgbClr val="000000"/>
                      </a:solidFill>
                      <a:prstDash val="solid"/>
                      <a:round/>
                      <a:headEnd len="sm" w="sm" type="none"/>
                      <a:tailEnd len="sm" w="sm" type="none"/>
                    </a:lnR>
                  </a:tcPr>
                </a:tc>
                <a:tc>
                  <a:txBody>
                    <a:bodyPr/>
                    <a:lstStyle/>
                    <a:p>
                      <a:pPr indent="0" lvl="0" marL="0" rtl="0" algn="ctr">
                        <a:lnSpc>
                          <a:spcPct val="100000"/>
                        </a:lnSpc>
                        <a:spcBef>
                          <a:spcPts val="0"/>
                        </a:spcBef>
                        <a:spcAft>
                          <a:spcPts val="0"/>
                        </a:spcAft>
                        <a:buNone/>
                      </a:pPr>
                      <a:r>
                        <a:rPr lang="en" sz="900">
                          <a:latin typeface="Roboto"/>
                          <a:ea typeface="Roboto"/>
                          <a:cs typeface="Roboto"/>
                          <a:sym typeface="Roboto"/>
                        </a:rPr>
                        <a:t>8.133 seconds</a:t>
                      </a:r>
                      <a:endParaRPr sz="900">
                        <a:latin typeface="Roboto"/>
                        <a:ea typeface="Roboto"/>
                        <a:cs typeface="Roboto"/>
                        <a:sym typeface="Roboto"/>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0E7DD"/>
                    </a:solidFill>
                  </a:tcPr>
                </a:tc>
                <a:tc>
                  <a:txBody>
                    <a:bodyPr/>
                    <a:lstStyle/>
                    <a:p>
                      <a:pPr indent="0" lvl="0" marL="0" rtl="0" algn="ctr">
                        <a:lnSpc>
                          <a:spcPct val="100000"/>
                        </a:lnSpc>
                        <a:spcBef>
                          <a:spcPts val="0"/>
                        </a:spcBef>
                        <a:spcAft>
                          <a:spcPts val="0"/>
                        </a:spcAft>
                        <a:buNone/>
                      </a:pPr>
                      <a:r>
                        <a:rPr lang="en" sz="900">
                          <a:latin typeface="Roboto"/>
                          <a:ea typeface="Roboto"/>
                          <a:cs typeface="Roboto"/>
                          <a:sym typeface="Roboto"/>
                        </a:rPr>
                        <a:t>8.673 seconds</a:t>
                      </a:r>
                      <a:endParaRPr sz="900">
                        <a:latin typeface="Roboto"/>
                        <a:ea typeface="Roboto"/>
                        <a:cs typeface="Roboto"/>
                        <a:sym typeface="Roboto"/>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7DBD9"/>
                    </a:solidFill>
                  </a:tcPr>
                </a:tc>
              </a:tr>
              <a:tr h="12700">
                <a:tc>
                  <a:txBody>
                    <a:bodyPr/>
                    <a:lstStyle/>
                    <a:p>
                      <a:pPr indent="0" lvl="0" marL="0" rtl="0" algn="ctr">
                        <a:lnSpc>
                          <a:spcPct val="115000"/>
                        </a:lnSpc>
                        <a:spcBef>
                          <a:spcPts val="0"/>
                        </a:spcBef>
                        <a:spcAft>
                          <a:spcPts val="0"/>
                        </a:spcAft>
                        <a:buNone/>
                      </a:pPr>
                      <a:r>
                        <a:rPr b="1" lang="en" sz="900">
                          <a:latin typeface="Roboto"/>
                          <a:ea typeface="Roboto"/>
                          <a:cs typeface="Roboto"/>
                          <a:sym typeface="Roboto"/>
                        </a:rPr>
                        <a:t>3</a:t>
                      </a:r>
                      <a:endParaRPr b="1" sz="900">
                        <a:latin typeface="Roboto"/>
                        <a:ea typeface="Roboto"/>
                        <a:cs typeface="Roboto"/>
                        <a:sym typeface="Roboto"/>
                      </a:endParaRPr>
                    </a:p>
                  </a:txBody>
                  <a:tcPr marT="63500" marB="63500" marR="63500" marL="63500" anchor="ctr">
                    <a:lnR cap="flat" cmpd="sng" w="12700">
                      <a:solidFill>
                        <a:srgbClr val="000000"/>
                      </a:solidFill>
                      <a:prstDash val="solid"/>
                      <a:round/>
                      <a:headEnd len="sm" w="sm" type="none"/>
                      <a:tailEnd len="sm" w="sm" type="none"/>
                    </a:lnR>
                  </a:tcPr>
                </a:tc>
                <a:tc>
                  <a:txBody>
                    <a:bodyPr/>
                    <a:lstStyle/>
                    <a:p>
                      <a:pPr indent="0" lvl="0" marL="0" rtl="0" algn="ctr">
                        <a:lnSpc>
                          <a:spcPct val="100000"/>
                        </a:lnSpc>
                        <a:spcBef>
                          <a:spcPts val="0"/>
                        </a:spcBef>
                        <a:spcAft>
                          <a:spcPts val="0"/>
                        </a:spcAft>
                        <a:buNone/>
                      </a:pPr>
                      <a:r>
                        <a:rPr lang="en" sz="900">
                          <a:latin typeface="Roboto"/>
                          <a:ea typeface="Roboto"/>
                          <a:cs typeface="Roboto"/>
                          <a:sym typeface="Roboto"/>
                        </a:rPr>
                        <a:t>8.094 seconds</a:t>
                      </a:r>
                      <a:endParaRPr sz="900">
                        <a:latin typeface="Roboto"/>
                        <a:ea typeface="Roboto"/>
                        <a:cs typeface="Roboto"/>
                        <a:sym typeface="Roboto"/>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7DBD9"/>
                    </a:solidFill>
                  </a:tcPr>
                </a:tc>
                <a:tc>
                  <a:txBody>
                    <a:bodyPr/>
                    <a:lstStyle/>
                    <a:p>
                      <a:pPr indent="0" lvl="0" marL="0" rtl="0" algn="ctr">
                        <a:lnSpc>
                          <a:spcPct val="100000"/>
                        </a:lnSpc>
                        <a:spcBef>
                          <a:spcPts val="0"/>
                        </a:spcBef>
                        <a:spcAft>
                          <a:spcPts val="0"/>
                        </a:spcAft>
                        <a:buNone/>
                      </a:pPr>
                      <a:r>
                        <a:rPr lang="en" sz="900">
                          <a:latin typeface="Roboto"/>
                          <a:ea typeface="Roboto"/>
                          <a:cs typeface="Roboto"/>
                          <a:sym typeface="Roboto"/>
                        </a:rPr>
                        <a:t>2.248 seconds</a:t>
                      </a:r>
                      <a:endParaRPr sz="900">
                        <a:latin typeface="Roboto"/>
                        <a:ea typeface="Roboto"/>
                        <a:cs typeface="Roboto"/>
                        <a:sym typeface="Roboto"/>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0E7DD"/>
                    </a:solidFill>
                  </a:tcPr>
                </a:tc>
              </a:tr>
              <a:tr h="12700">
                <a:tc>
                  <a:txBody>
                    <a:bodyPr/>
                    <a:lstStyle/>
                    <a:p>
                      <a:pPr indent="0" lvl="0" marL="0" rtl="0" algn="ctr">
                        <a:lnSpc>
                          <a:spcPct val="115000"/>
                        </a:lnSpc>
                        <a:spcBef>
                          <a:spcPts val="0"/>
                        </a:spcBef>
                        <a:spcAft>
                          <a:spcPts val="0"/>
                        </a:spcAft>
                        <a:buNone/>
                      </a:pPr>
                      <a:r>
                        <a:rPr b="1" lang="en" sz="900">
                          <a:latin typeface="Roboto"/>
                          <a:ea typeface="Roboto"/>
                          <a:cs typeface="Roboto"/>
                          <a:sym typeface="Roboto"/>
                        </a:rPr>
                        <a:t>4</a:t>
                      </a:r>
                      <a:endParaRPr b="1" sz="900">
                        <a:latin typeface="Roboto"/>
                        <a:ea typeface="Roboto"/>
                        <a:cs typeface="Roboto"/>
                        <a:sym typeface="Roboto"/>
                      </a:endParaRPr>
                    </a:p>
                  </a:txBody>
                  <a:tcPr marT="63500" marB="63500" marR="63500" marL="63500" anchor="ctr">
                    <a:lnR cap="flat" cmpd="sng" w="12700">
                      <a:solidFill>
                        <a:srgbClr val="000000"/>
                      </a:solidFill>
                      <a:prstDash val="solid"/>
                      <a:round/>
                      <a:headEnd len="sm" w="sm" type="none"/>
                      <a:tailEnd len="sm" w="sm" type="none"/>
                    </a:lnR>
                  </a:tcPr>
                </a:tc>
                <a:tc>
                  <a:txBody>
                    <a:bodyPr/>
                    <a:lstStyle/>
                    <a:p>
                      <a:pPr indent="0" lvl="0" marL="0" rtl="0" algn="ctr">
                        <a:lnSpc>
                          <a:spcPct val="100000"/>
                        </a:lnSpc>
                        <a:spcBef>
                          <a:spcPts val="0"/>
                        </a:spcBef>
                        <a:spcAft>
                          <a:spcPts val="0"/>
                        </a:spcAft>
                        <a:buNone/>
                      </a:pPr>
                      <a:r>
                        <a:rPr lang="en" sz="900">
                          <a:latin typeface="Roboto"/>
                          <a:ea typeface="Roboto"/>
                          <a:cs typeface="Roboto"/>
                          <a:sym typeface="Roboto"/>
                        </a:rPr>
                        <a:t>7.868 seconds</a:t>
                      </a:r>
                      <a:endParaRPr sz="900">
                        <a:latin typeface="Roboto"/>
                        <a:ea typeface="Roboto"/>
                        <a:cs typeface="Roboto"/>
                        <a:sym typeface="Roboto"/>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7DBD9"/>
                    </a:solidFill>
                  </a:tcPr>
                </a:tc>
                <a:tc>
                  <a:txBody>
                    <a:bodyPr/>
                    <a:lstStyle/>
                    <a:p>
                      <a:pPr indent="0" lvl="0" marL="0" rtl="0" algn="ctr">
                        <a:lnSpc>
                          <a:spcPct val="100000"/>
                        </a:lnSpc>
                        <a:spcBef>
                          <a:spcPts val="0"/>
                        </a:spcBef>
                        <a:spcAft>
                          <a:spcPts val="0"/>
                        </a:spcAft>
                        <a:buNone/>
                      </a:pPr>
                      <a:r>
                        <a:rPr lang="en" sz="900">
                          <a:latin typeface="Roboto"/>
                          <a:ea typeface="Roboto"/>
                          <a:cs typeface="Roboto"/>
                          <a:sym typeface="Roboto"/>
                        </a:rPr>
                        <a:t>7.775 seconds</a:t>
                      </a:r>
                      <a:endParaRPr sz="900">
                        <a:latin typeface="Roboto"/>
                        <a:ea typeface="Roboto"/>
                        <a:cs typeface="Roboto"/>
                        <a:sym typeface="Roboto"/>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0E7DD"/>
                    </a:solidFill>
                  </a:tcPr>
                </a:tc>
              </a:tr>
              <a:tr h="12700">
                <a:tc>
                  <a:txBody>
                    <a:bodyPr/>
                    <a:lstStyle/>
                    <a:p>
                      <a:pPr indent="0" lvl="0" marL="0" rtl="0" algn="ctr">
                        <a:lnSpc>
                          <a:spcPct val="115000"/>
                        </a:lnSpc>
                        <a:spcBef>
                          <a:spcPts val="0"/>
                        </a:spcBef>
                        <a:spcAft>
                          <a:spcPts val="0"/>
                        </a:spcAft>
                        <a:buNone/>
                      </a:pPr>
                      <a:r>
                        <a:rPr b="1" lang="en" sz="900">
                          <a:latin typeface="Roboto"/>
                          <a:ea typeface="Roboto"/>
                          <a:cs typeface="Roboto"/>
                          <a:sym typeface="Roboto"/>
                        </a:rPr>
                        <a:t>5</a:t>
                      </a:r>
                      <a:endParaRPr b="1" sz="900">
                        <a:latin typeface="Roboto"/>
                        <a:ea typeface="Roboto"/>
                        <a:cs typeface="Roboto"/>
                        <a:sym typeface="Roboto"/>
                      </a:endParaRPr>
                    </a:p>
                  </a:txBody>
                  <a:tcPr marT="63500" marB="63500" marR="63500" marL="63500" anchor="ctr">
                    <a:lnR cap="flat" cmpd="sng" w="12700">
                      <a:solidFill>
                        <a:srgbClr val="000000"/>
                      </a:solidFill>
                      <a:prstDash val="solid"/>
                      <a:round/>
                      <a:headEnd len="sm" w="sm" type="none"/>
                      <a:tailEnd len="sm" w="sm" type="none"/>
                    </a:lnR>
                  </a:tcPr>
                </a:tc>
                <a:tc>
                  <a:txBody>
                    <a:bodyPr/>
                    <a:lstStyle/>
                    <a:p>
                      <a:pPr indent="0" lvl="0" marL="0" rtl="0" algn="ctr">
                        <a:lnSpc>
                          <a:spcPct val="100000"/>
                        </a:lnSpc>
                        <a:spcBef>
                          <a:spcPts val="0"/>
                        </a:spcBef>
                        <a:spcAft>
                          <a:spcPts val="0"/>
                        </a:spcAft>
                        <a:buNone/>
                      </a:pPr>
                      <a:r>
                        <a:rPr lang="en" sz="900">
                          <a:latin typeface="Roboto"/>
                          <a:ea typeface="Roboto"/>
                          <a:cs typeface="Roboto"/>
                          <a:sym typeface="Roboto"/>
                        </a:rPr>
                        <a:t>7.128 seconds</a:t>
                      </a:r>
                      <a:endParaRPr sz="900">
                        <a:latin typeface="Roboto"/>
                        <a:ea typeface="Roboto"/>
                        <a:cs typeface="Roboto"/>
                        <a:sym typeface="Roboto"/>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7DBD9"/>
                    </a:solidFill>
                  </a:tcPr>
                </a:tc>
                <a:tc>
                  <a:txBody>
                    <a:bodyPr/>
                    <a:lstStyle/>
                    <a:p>
                      <a:pPr indent="0" lvl="0" marL="0" rtl="0" algn="ctr">
                        <a:lnSpc>
                          <a:spcPct val="100000"/>
                        </a:lnSpc>
                        <a:spcBef>
                          <a:spcPts val="0"/>
                        </a:spcBef>
                        <a:spcAft>
                          <a:spcPts val="0"/>
                        </a:spcAft>
                        <a:buNone/>
                      </a:pPr>
                      <a:r>
                        <a:rPr lang="en" sz="900">
                          <a:latin typeface="Roboto"/>
                          <a:ea typeface="Roboto"/>
                          <a:cs typeface="Roboto"/>
                          <a:sym typeface="Roboto"/>
                        </a:rPr>
                        <a:t>5.788 seconds</a:t>
                      </a:r>
                      <a:endParaRPr sz="900">
                        <a:latin typeface="Roboto"/>
                        <a:ea typeface="Roboto"/>
                        <a:cs typeface="Roboto"/>
                        <a:sym typeface="Roboto"/>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0E7DD"/>
                    </a:solidFill>
                  </a:tcPr>
                </a:tc>
              </a:tr>
              <a:tr h="12700">
                <a:tc>
                  <a:txBody>
                    <a:bodyPr/>
                    <a:lstStyle/>
                    <a:p>
                      <a:pPr indent="0" lvl="0" marL="0" rtl="0" algn="ctr">
                        <a:lnSpc>
                          <a:spcPct val="115000"/>
                        </a:lnSpc>
                        <a:spcBef>
                          <a:spcPts val="0"/>
                        </a:spcBef>
                        <a:spcAft>
                          <a:spcPts val="0"/>
                        </a:spcAft>
                        <a:buNone/>
                      </a:pPr>
                      <a:r>
                        <a:rPr b="1" lang="en" sz="900">
                          <a:latin typeface="Roboto"/>
                          <a:ea typeface="Roboto"/>
                          <a:cs typeface="Roboto"/>
                          <a:sym typeface="Roboto"/>
                        </a:rPr>
                        <a:t>6</a:t>
                      </a:r>
                      <a:endParaRPr b="1" sz="900">
                        <a:latin typeface="Roboto"/>
                        <a:ea typeface="Roboto"/>
                        <a:cs typeface="Roboto"/>
                        <a:sym typeface="Roboto"/>
                      </a:endParaRPr>
                    </a:p>
                  </a:txBody>
                  <a:tcPr marT="63500" marB="63500" marR="63500" marL="63500" anchor="ctr"/>
                </a:tc>
                <a:tc>
                  <a:txBody>
                    <a:bodyPr/>
                    <a:lstStyle/>
                    <a:p>
                      <a:pPr indent="0" lvl="0" marL="0" rtl="0" algn="ctr">
                        <a:lnSpc>
                          <a:spcPct val="100000"/>
                        </a:lnSpc>
                        <a:spcBef>
                          <a:spcPts val="0"/>
                        </a:spcBef>
                        <a:spcAft>
                          <a:spcPts val="0"/>
                        </a:spcAft>
                        <a:buNone/>
                      </a:pPr>
                      <a:r>
                        <a:rPr lang="en" sz="900">
                          <a:latin typeface="Roboto"/>
                          <a:ea typeface="Roboto"/>
                          <a:cs typeface="Roboto"/>
                          <a:sym typeface="Roboto"/>
                        </a:rPr>
                        <a:t>7.005 seconds</a:t>
                      </a:r>
                      <a:endParaRPr sz="900">
                        <a:latin typeface="Roboto"/>
                        <a:ea typeface="Roboto"/>
                        <a:cs typeface="Roboto"/>
                        <a:sym typeface="Roboto"/>
                      </a:endParaRPr>
                    </a:p>
                  </a:txBody>
                  <a:tcPr marT="63500" marB="63500" marR="63500" marL="63500" anchor="ctr">
                    <a:lnT cap="flat" cmpd="sng" w="12700">
                      <a:solidFill>
                        <a:srgbClr val="000000"/>
                      </a:solidFill>
                      <a:prstDash val="solid"/>
                      <a:round/>
                      <a:headEnd len="sm" w="sm" type="none"/>
                      <a:tailEnd len="sm" w="sm" type="none"/>
                    </a:lnT>
                    <a:solidFill>
                      <a:srgbClr val="E0E7DD"/>
                    </a:solidFill>
                  </a:tcPr>
                </a:tc>
                <a:tc>
                  <a:txBody>
                    <a:bodyPr/>
                    <a:lstStyle/>
                    <a:p>
                      <a:pPr indent="0" lvl="0" marL="0" rtl="0" algn="ctr">
                        <a:lnSpc>
                          <a:spcPct val="100000"/>
                        </a:lnSpc>
                        <a:spcBef>
                          <a:spcPts val="0"/>
                        </a:spcBef>
                        <a:spcAft>
                          <a:spcPts val="0"/>
                        </a:spcAft>
                        <a:buNone/>
                      </a:pPr>
                      <a:r>
                        <a:rPr lang="en" sz="900">
                          <a:latin typeface="Roboto"/>
                          <a:ea typeface="Roboto"/>
                          <a:cs typeface="Roboto"/>
                          <a:sym typeface="Roboto"/>
                        </a:rPr>
                        <a:t>8.952 seconds</a:t>
                      </a:r>
                      <a:endParaRPr sz="900">
                        <a:latin typeface="Roboto"/>
                        <a:ea typeface="Roboto"/>
                        <a:cs typeface="Roboto"/>
                        <a:sym typeface="Roboto"/>
                      </a:endParaRPr>
                    </a:p>
                  </a:txBody>
                  <a:tcPr marT="63500" marB="63500" marR="63500" marL="63500" anchor="ctr">
                    <a:lnT cap="flat" cmpd="sng" w="12700">
                      <a:solidFill>
                        <a:srgbClr val="000000"/>
                      </a:solidFill>
                      <a:prstDash val="solid"/>
                      <a:round/>
                      <a:headEnd len="sm" w="sm" type="none"/>
                      <a:tailEnd len="sm" w="sm" type="none"/>
                    </a:lnT>
                    <a:solidFill>
                      <a:srgbClr val="E7DBD9"/>
                    </a:solidFill>
                  </a:tcPr>
                </a:tc>
              </a:tr>
              <a:tr h="279400">
                <a:tc rowSpan="2">
                  <a:txBody>
                    <a:bodyPr/>
                    <a:lstStyle/>
                    <a:p>
                      <a:pPr indent="0" lvl="0" marL="0" rtl="0" algn="ctr">
                        <a:lnSpc>
                          <a:spcPct val="115000"/>
                        </a:lnSpc>
                        <a:spcBef>
                          <a:spcPts val="0"/>
                        </a:spcBef>
                        <a:spcAft>
                          <a:spcPts val="0"/>
                        </a:spcAft>
                        <a:buNone/>
                      </a:pPr>
                      <a:r>
                        <a:rPr b="1" lang="en" sz="1000">
                          <a:latin typeface="Roboto"/>
                          <a:ea typeface="Roboto"/>
                          <a:cs typeface="Roboto"/>
                          <a:sym typeface="Roboto"/>
                        </a:rPr>
                        <a:t>Average Total Time</a:t>
                      </a:r>
                      <a:endParaRPr b="1" sz="1000">
                        <a:latin typeface="Roboto"/>
                        <a:ea typeface="Roboto"/>
                        <a:cs typeface="Roboto"/>
                        <a:sym typeface="Roboto"/>
                      </a:endParaRPr>
                    </a:p>
                  </a:txBody>
                  <a:tcPr marT="63500" marB="63500" marR="63500" marL="63500" anchor="ctr"/>
                </a:tc>
                <a:tc rowSpan="2">
                  <a:txBody>
                    <a:bodyPr/>
                    <a:lstStyle/>
                    <a:p>
                      <a:pPr indent="0" lvl="0" marL="0" rtl="0" algn="ctr">
                        <a:lnSpc>
                          <a:spcPct val="115000"/>
                        </a:lnSpc>
                        <a:spcBef>
                          <a:spcPts val="0"/>
                        </a:spcBef>
                        <a:spcAft>
                          <a:spcPts val="0"/>
                        </a:spcAft>
                        <a:buNone/>
                      </a:pPr>
                      <a:r>
                        <a:rPr b="1" i="1" lang="en" sz="1000">
                          <a:latin typeface="Roboto"/>
                          <a:ea typeface="Roboto"/>
                          <a:cs typeface="Roboto"/>
                          <a:sym typeface="Roboto"/>
                        </a:rPr>
                        <a:t>7.65</a:t>
                      </a:r>
                      <a:r>
                        <a:rPr b="1" i="1" lang="en" sz="1000">
                          <a:latin typeface="Roboto"/>
                          <a:ea typeface="Roboto"/>
                          <a:cs typeface="Roboto"/>
                          <a:sym typeface="Roboto"/>
                        </a:rPr>
                        <a:t> seconds</a:t>
                      </a:r>
                      <a:endParaRPr b="1" i="1" sz="1000">
                        <a:latin typeface="Roboto"/>
                        <a:ea typeface="Roboto"/>
                        <a:cs typeface="Roboto"/>
                        <a:sym typeface="Roboto"/>
                      </a:endParaRPr>
                    </a:p>
                  </a:txBody>
                  <a:tcPr marT="63500" marB="63500" marR="63500" marL="63500" anchor="ctr">
                    <a:solidFill>
                      <a:srgbClr val="E7A094"/>
                    </a:solidFill>
                  </a:tcPr>
                </a:tc>
                <a:tc rowSpan="2">
                  <a:txBody>
                    <a:bodyPr/>
                    <a:lstStyle/>
                    <a:p>
                      <a:pPr indent="0" lvl="0" marL="0" rtl="0" algn="ctr">
                        <a:lnSpc>
                          <a:spcPct val="115000"/>
                        </a:lnSpc>
                        <a:spcBef>
                          <a:spcPts val="0"/>
                        </a:spcBef>
                        <a:spcAft>
                          <a:spcPts val="0"/>
                        </a:spcAft>
                        <a:buNone/>
                      </a:pPr>
                      <a:r>
                        <a:rPr b="1" i="1" lang="en" sz="1000">
                          <a:latin typeface="Roboto"/>
                          <a:ea typeface="Roboto"/>
                          <a:cs typeface="Roboto"/>
                          <a:sym typeface="Roboto"/>
                        </a:rPr>
                        <a:t>6.69</a:t>
                      </a:r>
                      <a:r>
                        <a:rPr b="1" i="1" lang="en" sz="1000">
                          <a:latin typeface="Roboto"/>
                          <a:ea typeface="Roboto"/>
                          <a:cs typeface="Roboto"/>
                          <a:sym typeface="Roboto"/>
                        </a:rPr>
                        <a:t> seconds</a:t>
                      </a:r>
                      <a:endParaRPr b="1" i="1" sz="1000">
                        <a:latin typeface="Roboto"/>
                        <a:ea typeface="Roboto"/>
                        <a:cs typeface="Roboto"/>
                        <a:sym typeface="Roboto"/>
                      </a:endParaRPr>
                    </a:p>
                  </a:txBody>
                  <a:tcPr marT="63500" marB="63500" marR="63500" marL="63500" anchor="ctr">
                    <a:solidFill>
                      <a:srgbClr val="C7E4BB"/>
                    </a:solidFill>
                  </a:tcPr>
                </a:tc>
              </a:tr>
              <a:tr h="211400">
                <a:tc vMerge="1"/>
                <a:tc vMerge="1"/>
                <a:tc vMerge="1"/>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39" title="Map.png"/>
          <p:cNvPicPr preferRelativeResize="0"/>
          <p:nvPr>
            <p:ph idx="2" type="pic"/>
          </p:nvPr>
        </p:nvPicPr>
        <p:blipFill rotWithShape="1">
          <a:blip r:embed="rId3">
            <a:alphaModFix/>
          </a:blip>
          <a:srcRect b="0" l="0" r="0" t="0"/>
          <a:stretch/>
        </p:blipFill>
        <p:spPr>
          <a:xfrm>
            <a:off x="3522850" y="810475"/>
            <a:ext cx="5382625" cy="3522551"/>
          </a:xfrm>
          <a:prstGeom prst="rect">
            <a:avLst/>
          </a:prstGeom>
          <a:effectLst>
            <a:outerShdw blurRad="157163" rotWithShape="0" algn="bl" dir="4560000" dist="114300">
              <a:srgbClr val="000000">
                <a:alpha val="13000"/>
              </a:srgbClr>
            </a:outerShdw>
          </a:effectLst>
        </p:spPr>
      </p:pic>
      <p:sp>
        <p:nvSpPr>
          <p:cNvPr id="396" name="Google Shape;396;p39"/>
          <p:cNvSpPr txBox="1"/>
          <p:nvPr/>
        </p:nvSpPr>
        <p:spPr>
          <a:xfrm>
            <a:off x="251200" y="720075"/>
            <a:ext cx="3202800" cy="3666900"/>
          </a:xfrm>
          <a:prstGeom prst="rect">
            <a:avLst/>
          </a:prstGeom>
          <a:noFill/>
          <a:ln>
            <a:noFill/>
          </a:ln>
        </p:spPr>
        <p:txBody>
          <a:bodyPr anchorCtr="0" anchor="t" bIns="91425" lIns="91425" spcFirstLastPara="1" rIns="91425" wrap="square" tIns="91425">
            <a:noAutofit/>
          </a:bodyPr>
          <a:lstStyle/>
          <a:p>
            <a:pPr indent="-304800" lvl="0" marL="457200" rtl="0" algn="l">
              <a:spcBef>
                <a:spcPts val="300"/>
              </a:spcBef>
              <a:spcAft>
                <a:spcPts val="0"/>
              </a:spcAft>
              <a:buClr>
                <a:schemeClr val="dk1"/>
              </a:buClr>
              <a:buSzPts val="1200"/>
              <a:buFont typeface="Roboto"/>
              <a:buChar char="●"/>
            </a:pPr>
            <a:r>
              <a:rPr lang="en" sz="1200">
                <a:solidFill>
                  <a:schemeClr val="dk1"/>
                </a:solidFill>
                <a:latin typeface="Roboto"/>
                <a:ea typeface="Roboto"/>
                <a:cs typeface="Roboto"/>
                <a:sym typeface="Roboto"/>
              </a:rPr>
              <a:t>Storm events are most concentrated around </a:t>
            </a:r>
            <a:r>
              <a:rPr lang="en" sz="1200">
                <a:solidFill>
                  <a:schemeClr val="dk1"/>
                </a:solidFill>
                <a:latin typeface="Roboto"/>
                <a:ea typeface="Roboto"/>
                <a:cs typeface="Roboto"/>
                <a:sym typeface="Roboto"/>
              </a:rPr>
              <a:t>the South/Midwest</a:t>
            </a:r>
            <a:endParaRPr sz="1200">
              <a:solidFill>
                <a:schemeClr val="dk1"/>
              </a:solidFill>
              <a:latin typeface="Roboto"/>
              <a:ea typeface="Roboto"/>
              <a:cs typeface="Roboto"/>
              <a:sym typeface="Roboto"/>
            </a:endParaRPr>
          </a:p>
          <a:p>
            <a:pPr indent="-304800" lvl="0" marL="457200" rtl="0" algn="l">
              <a:spcBef>
                <a:spcPts val="900"/>
              </a:spcBef>
              <a:spcAft>
                <a:spcPts val="0"/>
              </a:spcAft>
              <a:buClr>
                <a:schemeClr val="dk1"/>
              </a:buClr>
              <a:buSzPts val="1200"/>
              <a:buFont typeface="Roboto"/>
              <a:buChar char="●"/>
            </a:pPr>
            <a:r>
              <a:rPr lang="en" sz="1200">
                <a:solidFill>
                  <a:schemeClr val="dk1"/>
                </a:solidFill>
                <a:latin typeface="Roboto"/>
                <a:ea typeface="Roboto"/>
                <a:cs typeface="Roboto"/>
                <a:sym typeface="Roboto"/>
              </a:rPr>
              <a:t>Most affected states include:</a:t>
            </a:r>
            <a:endParaRPr sz="1200">
              <a:solidFill>
                <a:schemeClr val="dk1"/>
              </a:solidFill>
              <a:latin typeface="Roboto"/>
              <a:ea typeface="Roboto"/>
              <a:cs typeface="Roboto"/>
              <a:sym typeface="Roboto"/>
            </a:endParaRPr>
          </a:p>
          <a:p>
            <a:pPr indent="0" lvl="0" marL="0" rtl="0" algn="l">
              <a:spcBef>
                <a:spcPts val="900"/>
              </a:spcBef>
              <a:spcAft>
                <a:spcPts val="0"/>
              </a:spcAft>
              <a:buNone/>
            </a:pPr>
            <a:r>
              <a:t/>
            </a:r>
            <a:endParaRPr sz="1200">
              <a:solidFill>
                <a:schemeClr val="dk1"/>
              </a:solidFill>
              <a:latin typeface="Roboto"/>
              <a:ea typeface="Roboto"/>
              <a:cs typeface="Roboto"/>
              <a:sym typeface="Roboto"/>
            </a:endParaRPr>
          </a:p>
          <a:p>
            <a:pPr indent="0" lvl="0" marL="0" rtl="0" algn="l">
              <a:spcBef>
                <a:spcPts val="300"/>
              </a:spcBef>
              <a:spcAft>
                <a:spcPts val="0"/>
              </a:spcAft>
              <a:buNone/>
            </a:pPr>
            <a:r>
              <a:t/>
            </a:r>
            <a:endParaRPr sz="1200">
              <a:solidFill>
                <a:schemeClr val="dk1"/>
              </a:solidFill>
              <a:latin typeface="Roboto"/>
              <a:ea typeface="Roboto"/>
              <a:cs typeface="Roboto"/>
              <a:sym typeface="Roboto"/>
            </a:endParaRPr>
          </a:p>
          <a:p>
            <a:pPr indent="0" lvl="0" marL="0" rtl="0" algn="l">
              <a:spcBef>
                <a:spcPts val="300"/>
              </a:spcBef>
              <a:spcAft>
                <a:spcPts val="0"/>
              </a:spcAft>
              <a:buNone/>
            </a:pPr>
            <a:r>
              <a:t/>
            </a:r>
            <a:endParaRPr sz="1200">
              <a:solidFill>
                <a:schemeClr val="dk1"/>
              </a:solidFill>
              <a:latin typeface="Roboto"/>
              <a:ea typeface="Roboto"/>
              <a:cs typeface="Roboto"/>
              <a:sym typeface="Roboto"/>
            </a:endParaRPr>
          </a:p>
          <a:p>
            <a:pPr indent="-304800" lvl="0" marL="457200" rtl="0" algn="l">
              <a:spcBef>
                <a:spcPts val="900"/>
              </a:spcBef>
              <a:spcAft>
                <a:spcPts val="0"/>
              </a:spcAft>
              <a:buClr>
                <a:schemeClr val="dk1"/>
              </a:buClr>
              <a:buSzPts val="1200"/>
              <a:buFont typeface="Roboto"/>
              <a:buChar char="●"/>
            </a:pPr>
            <a:r>
              <a:rPr lang="en" sz="1200">
                <a:solidFill>
                  <a:schemeClr val="dk1"/>
                </a:solidFill>
                <a:latin typeface="Roboto"/>
                <a:ea typeface="Roboto"/>
                <a:cs typeface="Roboto"/>
                <a:sym typeface="Roboto"/>
              </a:rPr>
              <a:t>Of the affected states:</a:t>
            </a:r>
            <a:endParaRPr sz="1200">
              <a:solidFill>
                <a:schemeClr val="dk1"/>
              </a:solidFill>
              <a:latin typeface="Roboto"/>
              <a:ea typeface="Roboto"/>
              <a:cs typeface="Roboto"/>
              <a:sym typeface="Roboto"/>
            </a:endParaRPr>
          </a:p>
          <a:p>
            <a:pPr indent="0" lvl="0" marL="0" rtl="0" algn="l">
              <a:spcBef>
                <a:spcPts val="900"/>
              </a:spcBef>
              <a:spcAft>
                <a:spcPts val="0"/>
              </a:spcAft>
              <a:buNone/>
            </a:pPr>
            <a:r>
              <a:t/>
            </a:r>
            <a:endParaRPr sz="1200">
              <a:solidFill>
                <a:schemeClr val="dk1"/>
              </a:solidFill>
              <a:latin typeface="Roboto"/>
              <a:ea typeface="Roboto"/>
              <a:cs typeface="Roboto"/>
              <a:sym typeface="Roboto"/>
            </a:endParaRPr>
          </a:p>
          <a:p>
            <a:pPr indent="0" lvl="0" marL="0" rtl="0" algn="l">
              <a:spcBef>
                <a:spcPts val="900"/>
              </a:spcBef>
              <a:spcAft>
                <a:spcPts val="0"/>
              </a:spcAft>
              <a:buNone/>
            </a:pPr>
            <a:r>
              <a:t/>
            </a:r>
            <a:endParaRPr sz="1200">
              <a:solidFill>
                <a:schemeClr val="dk1"/>
              </a:solidFill>
              <a:latin typeface="Roboto"/>
              <a:ea typeface="Roboto"/>
              <a:cs typeface="Roboto"/>
              <a:sym typeface="Roboto"/>
            </a:endParaRPr>
          </a:p>
          <a:p>
            <a:pPr indent="0" lvl="0" marL="0" rtl="0" algn="l">
              <a:spcBef>
                <a:spcPts val="900"/>
              </a:spcBef>
              <a:spcAft>
                <a:spcPts val="0"/>
              </a:spcAft>
              <a:buNone/>
            </a:pPr>
            <a:r>
              <a:t/>
            </a:r>
            <a:endParaRPr sz="1100">
              <a:solidFill>
                <a:schemeClr val="dk1"/>
              </a:solidFill>
              <a:latin typeface="Roboto"/>
              <a:ea typeface="Roboto"/>
              <a:cs typeface="Roboto"/>
              <a:sym typeface="Roboto"/>
            </a:endParaRPr>
          </a:p>
          <a:p>
            <a:pPr indent="-304800" lvl="0" marL="457200" rtl="0" algn="l">
              <a:spcBef>
                <a:spcPts val="900"/>
              </a:spcBef>
              <a:spcAft>
                <a:spcPts val="0"/>
              </a:spcAft>
              <a:buClr>
                <a:schemeClr val="dk1"/>
              </a:buClr>
              <a:buSzPts val="1200"/>
              <a:buFont typeface="Roboto"/>
              <a:buChar char="●"/>
            </a:pPr>
            <a:r>
              <a:rPr lang="en" sz="1200">
                <a:solidFill>
                  <a:schemeClr val="dk1"/>
                </a:solidFill>
                <a:latin typeface="Roboto"/>
                <a:ea typeface="Roboto"/>
                <a:cs typeface="Roboto"/>
                <a:sym typeface="Roboto"/>
              </a:rPr>
              <a:t>Financial aid would be best allocated:</a:t>
            </a:r>
            <a:endParaRPr sz="1200">
              <a:solidFill>
                <a:schemeClr val="dk1"/>
              </a:solidFill>
              <a:latin typeface="Roboto"/>
              <a:ea typeface="Roboto"/>
              <a:cs typeface="Roboto"/>
              <a:sym typeface="Roboto"/>
            </a:endParaRPr>
          </a:p>
        </p:txBody>
      </p:sp>
      <p:sp>
        <p:nvSpPr>
          <p:cNvPr id="397" name="Google Shape;397;p39"/>
          <p:cNvSpPr txBox="1"/>
          <p:nvPr/>
        </p:nvSpPr>
        <p:spPr>
          <a:xfrm>
            <a:off x="184200" y="147375"/>
            <a:ext cx="7710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dk1"/>
                </a:solidFill>
                <a:latin typeface="Roboto"/>
                <a:ea typeface="Roboto"/>
                <a:cs typeface="Roboto"/>
                <a:sym typeface="Roboto"/>
              </a:rPr>
              <a:t>DATA </a:t>
            </a:r>
            <a:r>
              <a:rPr lang="en" sz="2800">
                <a:solidFill>
                  <a:schemeClr val="dk1"/>
                </a:solidFill>
                <a:latin typeface="Roboto Black"/>
                <a:ea typeface="Roboto Black"/>
                <a:cs typeface="Roboto Black"/>
                <a:sym typeface="Roboto Black"/>
              </a:rPr>
              <a:t>VISUALIZATION &amp; INTERPRETATION</a:t>
            </a:r>
            <a:endParaRPr sz="2800">
              <a:solidFill>
                <a:srgbClr val="303942"/>
              </a:solidFill>
              <a:latin typeface="Roboto"/>
              <a:ea typeface="Roboto"/>
              <a:cs typeface="Roboto"/>
              <a:sym typeface="Roboto"/>
            </a:endParaRPr>
          </a:p>
        </p:txBody>
      </p:sp>
      <p:sp>
        <p:nvSpPr>
          <p:cNvPr id="398" name="Google Shape;398;p39"/>
          <p:cNvSpPr/>
          <p:nvPr/>
        </p:nvSpPr>
        <p:spPr>
          <a:xfrm>
            <a:off x="3543425" y="853950"/>
            <a:ext cx="2177700" cy="141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99" name="Google Shape;399;p39"/>
          <p:cNvSpPr txBox="1"/>
          <p:nvPr/>
        </p:nvSpPr>
        <p:spPr>
          <a:xfrm>
            <a:off x="3491975" y="763200"/>
            <a:ext cx="2967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464646"/>
                </a:solidFill>
                <a:latin typeface="Roboto"/>
                <a:ea typeface="Roboto"/>
                <a:cs typeface="Roboto"/>
                <a:sym typeface="Roboto"/>
              </a:rPr>
              <a:t>Storm Events by Estimated Property Damage</a:t>
            </a:r>
            <a:r>
              <a:rPr lang="en" sz="900">
                <a:solidFill>
                  <a:srgbClr val="464646"/>
                </a:solidFill>
                <a:latin typeface="Roboto"/>
                <a:ea typeface="Roboto"/>
                <a:cs typeface="Roboto"/>
                <a:sym typeface="Roboto"/>
              </a:rPr>
              <a:t> (in USD)</a:t>
            </a:r>
            <a:endParaRPr sz="900">
              <a:solidFill>
                <a:srgbClr val="464646"/>
              </a:solidFill>
              <a:latin typeface="Roboto"/>
              <a:ea typeface="Roboto"/>
              <a:cs typeface="Roboto"/>
              <a:sym typeface="Roboto"/>
            </a:endParaRPr>
          </a:p>
        </p:txBody>
      </p:sp>
      <p:sp>
        <p:nvSpPr>
          <p:cNvPr id="400" name="Google Shape;400;p39"/>
          <p:cNvSpPr txBox="1"/>
          <p:nvPr/>
        </p:nvSpPr>
        <p:spPr>
          <a:xfrm>
            <a:off x="-80600" y="1427525"/>
            <a:ext cx="1699800" cy="659400"/>
          </a:xfrm>
          <a:prstGeom prst="rect">
            <a:avLst/>
          </a:prstGeom>
          <a:noFill/>
          <a:ln>
            <a:noFill/>
          </a:ln>
        </p:spPr>
        <p:txBody>
          <a:bodyPr anchorCtr="0" anchor="t" bIns="91425" lIns="91425" spcFirstLastPara="1" rIns="91425" wrap="square" tIns="91425">
            <a:noAutofit/>
          </a:bodyPr>
          <a:lstStyle/>
          <a:p>
            <a:pPr indent="-171450" lvl="1" marL="857250" rtl="0" algn="l">
              <a:spcBef>
                <a:spcPts val="300"/>
              </a:spcBef>
              <a:spcAft>
                <a:spcPts val="0"/>
              </a:spcAft>
              <a:buClr>
                <a:schemeClr val="dk1"/>
              </a:buClr>
              <a:buSzPts val="900"/>
              <a:buFont typeface="Roboto"/>
              <a:buChar char="○"/>
            </a:pPr>
            <a:r>
              <a:rPr lang="en" sz="900">
                <a:solidFill>
                  <a:schemeClr val="dk1"/>
                </a:solidFill>
                <a:highlight>
                  <a:srgbClr val="E6B8AF"/>
                </a:highlight>
                <a:latin typeface="Roboto"/>
                <a:ea typeface="Roboto"/>
                <a:cs typeface="Roboto"/>
                <a:sym typeface="Roboto"/>
              </a:rPr>
              <a:t>Oklahoma</a:t>
            </a:r>
            <a:endParaRPr sz="900">
              <a:solidFill>
                <a:schemeClr val="dk1"/>
              </a:solidFill>
              <a:highlight>
                <a:srgbClr val="E6B8AF"/>
              </a:highlight>
              <a:latin typeface="Roboto"/>
              <a:ea typeface="Roboto"/>
              <a:cs typeface="Roboto"/>
              <a:sym typeface="Roboto"/>
            </a:endParaRPr>
          </a:p>
          <a:p>
            <a:pPr indent="-171450" lvl="1" marL="857250" rtl="0" algn="l">
              <a:spcBef>
                <a:spcPts val="300"/>
              </a:spcBef>
              <a:spcAft>
                <a:spcPts val="0"/>
              </a:spcAft>
              <a:buClr>
                <a:schemeClr val="dk1"/>
              </a:buClr>
              <a:buSzPts val="900"/>
              <a:buFont typeface="Roboto"/>
              <a:buChar char="○"/>
            </a:pPr>
            <a:r>
              <a:rPr lang="en" sz="900">
                <a:solidFill>
                  <a:schemeClr val="dk1"/>
                </a:solidFill>
                <a:highlight>
                  <a:srgbClr val="E6B8AF"/>
                </a:highlight>
                <a:latin typeface="Roboto"/>
                <a:ea typeface="Roboto"/>
                <a:cs typeface="Roboto"/>
                <a:sym typeface="Roboto"/>
              </a:rPr>
              <a:t>Missouri</a:t>
            </a:r>
            <a:endParaRPr sz="900">
              <a:solidFill>
                <a:schemeClr val="dk1"/>
              </a:solidFill>
              <a:highlight>
                <a:srgbClr val="E6B8AF"/>
              </a:highlight>
              <a:latin typeface="Roboto"/>
              <a:ea typeface="Roboto"/>
              <a:cs typeface="Roboto"/>
              <a:sym typeface="Roboto"/>
            </a:endParaRPr>
          </a:p>
          <a:p>
            <a:pPr indent="-171450" lvl="1" marL="857250" rtl="0" algn="l">
              <a:spcBef>
                <a:spcPts val="300"/>
              </a:spcBef>
              <a:spcAft>
                <a:spcPts val="0"/>
              </a:spcAft>
              <a:buClr>
                <a:schemeClr val="dk1"/>
              </a:buClr>
              <a:buSzPts val="900"/>
              <a:buFont typeface="Roboto"/>
              <a:buChar char="○"/>
            </a:pPr>
            <a:r>
              <a:rPr lang="en" sz="900">
                <a:solidFill>
                  <a:schemeClr val="dk1"/>
                </a:solidFill>
                <a:highlight>
                  <a:srgbClr val="E6B8AF"/>
                </a:highlight>
                <a:latin typeface="Roboto"/>
                <a:ea typeface="Roboto"/>
                <a:cs typeface="Roboto"/>
                <a:sym typeface="Roboto"/>
              </a:rPr>
              <a:t>Alabama</a:t>
            </a:r>
            <a:endParaRPr sz="900">
              <a:solidFill>
                <a:schemeClr val="dk1"/>
              </a:solidFill>
              <a:highlight>
                <a:srgbClr val="E6B8AF"/>
              </a:highlight>
              <a:latin typeface="Roboto"/>
              <a:ea typeface="Roboto"/>
              <a:cs typeface="Roboto"/>
              <a:sym typeface="Roboto"/>
            </a:endParaRPr>
          </a:p>
        </p:txBody>
      </p:sp>
      <p:sp>
        <p:nvSpPr>
          <p:cNvPr id="401" name="Google Shape;401;p39"/>
          <p:cNvSpPr txBox="1"/>
          <p:nvPr/>
        </p:nvSpPr>
        <p:spPr>
          <a:xfrm>
            <a:off x="865100" y="1427525"/>
            <a:ext cx="1699800" cy="842700"/>
          </a:xfrm>
          <a:prstGeom prst="rect">
            <a:avLst/>
          </a:prstGeom>
          <a:noFill/>
          <a:ln>
            <a:noFill/>
          </a:ln>
        </p:spPr>
        <p:txBody>
          <a:bodyPr anchorCtr="0" anchor="t" bIns="91425" lIns="91425" spcFirstLastPara="1" rIns="91425" wrap="square" tIns="91425">
            <a:noAutofit/>
          </a:bodyPr>
          <a:lstStyle/>
          <a:p>
            <a:pPr indent="-171450" lvl="1" marL="857250" rtl="0" algn="l">
              <a:spcBef>
                <a:spcPts val="300"/>
              </a:spcBef>
              <a:spcAft>
                <a:spcPts val="0"/>
              </a:spcAft>
              <a:buClr>
                <a:schemeClr val="dk1"/>
              </a:buClr>
              <a:buSzPts val="900"/>
              <a:buFont typeface="Roboto"/>
              <a:buChar char="○"/>
            </a:pPr>
            <a:r>
              <a:rPr lang="en" sz="900">
                <a:solidFill>
                  <a:schemeClr val="dk1"/>
                </a:solidFill>
                <a:highlight>
                  <a:srgbClr val="FFE599"/>
                </a:highlight>
                <a:latin typeface="Roboto"/>
                <a:ea typeface="Roboto"/>
                <a:cs typeface="Roboto"/>
                <a:sym typeface="Roboto"/>
              </a:rPr>
              <a:t>Arkansas</a:t>
            </a:r>
            <a:endParaRPr sz="900">
              <a:solidFill>
                <a:schemeClr val="dk1"/>
              </a:solidFill>
              <a:highlight>
                <a:srgbClr val="FFE599"/>
              </a:highlight>
              <a:latin typeface="Roboto"/>
              <a:ea typeface="Roboto"/>
              <a:cs typeface="Roboto"/>
              <a:sym typeface="Roboto"/>
            </a:endParaRPr>
          </a:p>
          <a:p>
            <a:pPr indent="-171450" lvl="1" marL="857250" rtl="0" algn="l">
              <a:spcBef>
                <a:spcPts val="300"/>
              </a:spcBef>
              <a:spcAft>
                <a:spcPts val="0"/>
              </a:spcAft>
              <a:buClr>
                <a:schemeClr val="dk1"/>
              </a:buClr>
              <a:buSzPts val="900"/>
              <a:buFont typeface="Roboto"/>
              <a:buChar char="○"/>
            </a:pPr>
            <a:r>
              <a:rPr lang="en" sz="900">
                <a:solidFill>
                  <a:schemeClr val="dk1"/>
                </a:solidFill>
                <a:highlight>
                  <a:srgbClr val="FFE599"/>
                </a:highlight>
                <a:latin typeface="Roboto"/>
                <a:ea typeface="Roboto"/>
                <a:cs typeface="Roboto"/>
                <a:sym typeface="Roboto"/>
              </a:rPr>
              <a:t>Kansas</a:t>
            </a:r>
            <a:endParaRPr sz="900">
              <a:solidFill>
                <a:schemeClr val="dk1"/>
              </a:solidFill>
              <a:highlight>
                <a:srgbClr val="FFE599"/>
              </a:highlight>
              <a:latin typeface="Roboto"/>
              <a:ea typeface="Roboto"/>
              <a:cs typeface="Roboto"/>
              <a:sym typeface="Roboto"/>
            </a:endParaRPr>
          </a:p>
          <a:p>
            <a:pPr indent="-171450" lvl="1" marL="857250" rtl="0" algn="l">
              <a:spcBef>
                <a:spcPts val="300"/>
              </a:spcBef>
              <a:spcAft>
                <a:spcPts val="0"/>
              </a:spcAft>
              <a:buClr>
                <a:schemeClr val="dk1"/>
              </a:buClr>
              <a:buSzPts val="900"/>
              <a:buFont typeface="Roboto"/>
              <a:buChar char="○"/>
            </a:pPr>
            <a:r>
              <a:rPr lang="en" sz="900">
                <a:solidFill>
                  <a:schemeClr val="dk1"/>
                </a:solidFill>
                <a:highlight>
                  <a:srgbClr val="FFE599"/>
                </a:highlight>
                <a:latin typeface="Roboto"/>
                <a:ea typeface="Roboto"/>
                <a:cs typeface="Roboto"/>
                <a:sym typeface="Roboto"/>
              </a:rPr>
              <a:t>Georgia</a:t>
            </a:r>
            <a:endParaRPr sz="900">
              <a:solidFill>
                <a:schemeClr val="dk1"/>
              </a:solidFill>
              <a:highlight>
                <a:srgbClr val="FFE599"/>
              </a:highlight>
              <a:latin typeface="Roboto"/>
              <a:ea typeface="Roboto"/>
              <a:cs typeface="Roboto"/>
              <a:sym typeface="Roboto"/>
            </a:endParaRPr>
          </a:p>
          <a:p>
            <a:pPr indent="-171450" lvl="1" marL="857250" rtl="0" algn="l">
              <a:spcBef>
                <a:spcPts val="300"/>
              </a:spcBef>
              <a:spcAft>
                <a:spcPts val="0"/>
              </a:spcAft>
              <a:buClr>
                <a:schemeClr val="dk1"/>
              </a:buClr>
              <a:buSzPts val="900"/>
              <a:buFont typeface="Roboto"/>
              <a:buChar char="○"/>
            </a:pPr>
            <a:r>
              <a:rPr lang="en" sz="900">
                <a:solidFill>
                  <a:schemeClr val="dk1"/>
                </a:solidFill>
                <a:highlight>
                  <a:srgbClr val="FFE599"/>
                </a:highlight>
                <a:latin typeface="Roboto"/>
                <a:ea typeface="Roboto"/>
                <a:cs typeface="Roboto"/>
                <a:sym typeface="Roboto"/>
              </a:rPr>
              <a:t>Tennessee</a:t>
            </a:r>
            <a:endParaRPr sz="900">
              <a:solidFill>
                <a:schemeClr val="dk1"/>
              </a:solidFill>
              <a:highlight>
                <a:srgbClr val="FFE599"/>
              </a:highlight>
              <a:latin typeface="Roboto"/>
              <a:ea typeface="Roboto"/>
              <a:cs typeface="Roboto"/>
              <a:sym typeface="Roboto"/>
            </a:endParaRPr>
          </a:p>
        </p:txBody>
      </p:sp>
      <p:sp>
        <p:nvSpPr>
          <p:cNvPr id="402" name="Google Shape;402;p39"/>
          <p:cNvSpPr txBox="1"/>
          <p:nvPr/>
        </p:nvSpPr>
        <p:spPr>
          <a:xfrm>
            <a:off x="1823050" y="1427525"/>
            <a:ext cx="1699800" cy="659400"/>
          </a:xfrm>
          <a:prstGeom prst="rect">
            <a:avLst/>
          </a:prstGeom>
          <a:noFill/>
          <a:ln>
            <a:noFill/>
          </a:ln>
        </p:spPr>
        <p:txBody>
          <a:bodyPr anchorCtr="0" anchor="t" bIns="91425" lIns="91425" spcFirstLastPara="1" rIns="91425" wrap="square" tIns="91425">
            <a:noAutofit/>
          </a:bodyPr>
          <a:lstStyle/>
          <a:p>
            <a:pPr indent="-171450" lvl="1" marL="857250" rtl="0" algn="l">
              <a:spcBef>
                <a:spcPts val="300"/>
              </a:spcBef>
              <a:spcAft>
                <a:spcPts val="0"/>
              </a:spcAft>
              <a:buClr>
                <a:schemeClr val="dk1"/>
              </a:buClr>
              <a:buSzPts val="900"/>
              <a:buFont typeface="Roboto"/>
              <a:buChar char="○"/>
            </a:pPr>
            <a:r>
              <a:rPr lang="en" sz="900">
                <a:solidFill>
                  <a:schemeClr val="dk1"/>
                </a:solidFill>
                <a:highlight>
                  <a:srgbClr val="F9CB9C"/>
                </a:highlight>
                <a:latin typeface="Roboto"/>
                <a:ea typeface="Roboto"/>
                <a:cs typeface="Roboto"/>
                <a:sym typeface="Roboto"/>
              </a:rPr>
              <a:t>Texas</a:t>
            </a:r>
            <a:endParaRPr sz="900">
              <a:solidFill>
                <a:schemeClr val="dk1"/>
              </a:solidFill>
              <a:highlight>
                <a:srgbClr val="F9CB9C"/>
              </a:highlight>
              <a:latin typeface="Roboto"/>
              <a:ea typeface="Roboto"/>
              <a:cs typeface="Roboto"/>
              <a:sym typeface="Roboto"/>
            </a:endParaRPr>
          </a:p>
        </p:txBody>
      </p:sp>
      <p:sp>
        <p:nvSpPr>
          <p:cNvPr id="403" name="Google Shape;403;p39"/>
          <p:cNvSpPr txBox="1"/>
          <p:nvPr/>
        </p:nvSpPr>
        <p:spPr>
          <a:xfrm>
            <a:off x="-80600" y="2457588"/>
            <a:ext cx="3534600" cy="1009800"/>
          </a:xfrm>
          <a:prstGeom prst="rect">
            <a:avLst/>
          </a:prstGeom>
          <a:noFill/>
          <a:ln>
            <a:noFill/>
          </a:ln>
        </p:spPr>
        <p:txBody>
          <a:bodyPr anchorCtr="0" anchor="t" bIns="91425" lIns="91425" spcFirstLastPara="1" rIns="91425" wrap="square" tIns="91425">
            <a:noAutofit/>
          </a:bodyPr>
          <a:lstStyle/>
          <a:p>
            <a:pPr indent="-171450" lvl="1" marL="857250" rtl="0" algn="l">
              <a:spcBef>
                <a:spcPts val="300"/>
              </a:spcBef>
              <a:spcAft>
                <a:spcPts val="0"/>
              </a:spcAft>
              <a:buClr>
                <a:schemeClr val="dk1"/>
              </a:buClr>
              <a:buSzPts val="900"/>
              <a:buFont typeface="Roboto"/>
              <a:buChar char="○"/>
            </a:pPr>
            <a:r>
              <a:rPr lang="en" sz="900">
                <a:solidFill>
                  <a:schemeClr val="dk1"/>
                </a:solidFill>
                <a:latin typeface="Roboto"/>
                <a:ea typeface="Roboto"/>
                <a:cs typeface="Roboto"/>
                <a:sym typeface="Roboto"/>
              </a:rPr>
              <a:t>Oklahoma, Kansas, &amp; Tennessee are the most storm-prepared based on energy infrastructure (Cohn, 2023)</a:t>
            </a:r>
            <a:endParaRPr sz="900">
              <a:solidFill>
                <a:schemeClr val="dk1"/>
              </a:solidFill>
              <a:latin typeface="Roboto"/>
              <a:ea typeface="Roboto"/>
              <a:cs typeface="Roboto"/>
              <a:sym typeface="Roboto"/>
            </a:endParaRPr>
          </a:p>
          <a:p>
            <a:pPr indent="-171450" lvl="1" marL="857250" rtl="0" algn="l">
              <a:spcBef>
                <a:spcPts val="900"/>
              </a:spcBef>
              <a:spcAft>
                <a:spcPts val="0"/>
              </a:spcAft>
              <a:buClr>
                <a:schemeClr val="dk1"/>
              </a:buClr>
              <a:buSzPts val="900"/>
              <a:buFont typeface="Roboto"/>
              <a:buChar char="○"/>
            </a:pPr>
            <a:r>
              <a:rPr lang="en" sz="900">
                <a:solidFill>
                  <a:schemeClr val="dk1"/>
                </a:solidFill>
                <a:latin typeface="Roboto"/>
                <a:ea typeface="Roboto"/>
                <a:cs typeface="Roboto"/>
                <a:sym typeface="Roboto"/>
              </a:rPr>
              <a:t>Georgia has the highest median housing value (U.S. Census Bureau, 2023)</a:t>
            </a:r>
            <a:endParaRPr sz="900">
              <a:solidFill>
                <a:schemeClr val="dk1"/>
              </a:solidFill>
              <a:latin typeface="Roboto"/>
              <a:ea typeface="Roboto"/>
              <a:cs typeface="Roboto"/>
              <a:sym typeface="Roboto"/>
            </a:endParaRPr>
          </a:p>
        </p:txBody>
      </p:sp>
      <p:sp>
        <p:nvSpPr>
          <p:cNvPr id="404" name="Google Shape;404;p39"/>
          <p:cNvSpPr txBox="1"/>
          <p:nvPr/>
        </p:nvSpPr>
        <p:spPr>
          <a:xfrm>
            <a:off x="-81725" y="3654750"/>
            <a:ext cx="3534600" cy="678300"/>
          </a:xfrm>
          <a:prstGeom prst="rect">
            <a:avLst/>
          </a:prstGeom>
          <a:noFill/>
          <a:ln>
            <a:noFill/>
          </a:ln>
        </p:spPr>
        <p:txBody>
          <a:bodyPr anchorCtr="0" anchor="t" bIns="91425" lIns="91425" spcFirstLastPara="1" rIns="91425" wrap="square" tIns="91425">
            <a:noAutofit/>
          </a:bodyPr>
          <a:lstStyle/>
          <a:p>
            <a:pPr indent="-171450" lvl="1" marL="857250" rtl="0" algn="l">
              <a:spcBef>
                <a:spcPts val="300"/>
              </a:spcBef>
              <a:spcAft>
                <a:spcPts val="0"/>
              </a:spcAft>
              <a:buClr>
                <a:schemeClr val="dk1"/>
              </a:buClr>
              <a:buSzPts val="900"/>
              <a:buFont typeface="Roboto"/>
              <a:buChar char="○"/>
            </a:pPr>
            <a:r>
              <a:rPr lang="en" sz="900">
                <a:solidFill>
                  <a:schemeClr val="dk1"/>
                </a:solidFill>
                <a:latin typeface="Roboto"/>
                <a:ea typeface="Roboto"/>
                <a:cs typeface="Roboto"/>
                <a:sym typeface="Roboto"/>
              </a:rPr>
              <a:t>To </a:t>
            </a:r>
            <a:r>
              <a:rPr b="1" lang="en" sz="900">
                <a:solidFill>
                  <a:schemeClr val="dk1"/>
                </a:solidFill>
                <a:latin typeface="Roboto"/>
                <a:ea typeface="Roboto"/>
                <a:cs typeface="Roboto"/>
                <a:sym typeface="Roboto"/>
              </a:rPr>
              <a:t>Georgia</a:t>
            </a:r>
            <a:r>
              <a:rPr lang="en" sz="900">
                <a:solidFill>
                  <a:schemeClr val="dk1"/>
                </a:solidFill>
                <a:latin typeface="Roboto"/>
                <a:ea typeface="Roboto"/>
                <a:cs typeface="Roboto"/>
                <a:sym typeface="Roboto"/>
              </a:rPr>
              <a:t> based on housing costs</a:t>
            </a:r>
            <a:endParaRPr sz="900">
              <a:solidFill>
                <a:schemeClr val="dk1"/>
              </a:solidFill>
              <a:latin typeface="Roboto"/>
              <a:ea typeface="Roboto"/>
              <a:cs typeface="Roboto"/>
              <a:sym typeface="Roboto"/>
            </a:endParaRPr>
          </a:p>
          <a:p>
            <a:pPr indent="-171450" lvl="1" marL="857250" rtl="0" algn="l">
              <a:spcBef>
                <a:spcPts val="900"/>
              </a:spcBef>
              <a:spcAft>
                <a:spcPts val="0"/>
              </a:spcAft>
              <a:buClr>
                <a:schemeClr val="dk1"/>
              </a:buClr>
              <a:buSzPts val="900"/>
              <a:buFont typeface="Roboto"/>
              <a:buChar char="○"/>
            </a:pPr>
            <a:r>
              <a:rPr lang="en" sz="900">
                <a:solidFill>
                  <a:schemeClr val="dk1"/>
                </a:solidFill>
                <a:latin typeface="Roboto"/>
                <a:ea typeface="Roboto"/>
                <a:cs typeface="Roboto"/>
                <a:sym typeface="Roboto"/>
              </a:rPr>
              <a:t>To </a:t>
            </a:r>
            <a:r>
              <a:rPr b="1" lang="en" sz="900">
                <a:solidFill>
                  <a:schemeClr val="dk1"/>
                </a:solidFill>
                <a:latin typeface="Roboto"/>
                <a:ea typeface="Roboto"/>
                <a:cs typeface="Roboto"/>
                <a:sym typeface="Roboto"/>
              </a:rPr>
              <a:t>Missouri</a:t>
            </a:r>
            <a:r>
              <a:rPr lang="en" sz="900">
                <a:solidFill>
                  <a:schemeClr val="dk1"/>
                </a:solidFill>
                <a:latin typeface="Roboto"/>
                <a:ea typeface="Roboto"/>
                <a:cs typeface="Roboto"/>
                <a:sym typeface="Roboto"/>
              </a:rPr>
              <a:t> and </a:t>
            </a:r>
            <a:r>
              <a:rPr b="1" lang="en" sz="900">
                <a:solidFill>
                  <a:schemeClr val="dk1"/>
                </a:solidFill>
                <a:latin typeface="Roboto"/>
                <a:ea typeface="Roboto"/>
                <a:cs typeface="Roboto"/>
                <a:sym typeface="Roboto"/>
              </a:rPr>
              <a:t>Alabama</a:t>
            </a:r>
            <a:r>
              <a:rPr lang="en" sz="900">
                <a:solidFill>
                  <a:schemeClr val="dk1"/>
                </a:solidFill>
                <a:latin typeface="Roboto"/>
                <a:ea typeface="Roboto"/>
                <a:cs typeface="Roboto"/>
                <a:sym typeface="Roboto"/>
              </a:rPr>
              <a:t> based on need/damage amounts</a:t>
            </a:r>
            <a:endParaRPr sz="900">
              <a:solidFill>
                <a:schemeClr val="dk1"/>
              </a:solidFill>
              <a:latin typeface="Roboto"/>
              <a:ea typeface="Roboto"/>
              <a:cs typeface="Roboto"/>
              <a:sym typeface="Roboto"/>
            </a:endParaRPr>
          </a:p>
        </p:txBody>
      </p:sp>
      <p:sp>
        <p:nvSpPr>
          <p:cNvPr id="405" name="Google Shape;405;p39"/>
          <p:cNvSpPr txBox="1"/>
          <p:nvPr/>
        </p:nvSpPr>
        <p:spPr>
          <a:xfrm>
            <a:off x="68450" y="4636300"/>
            <a:ext cx="1699800" cy="48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Outfit"/>
                <a:ea typeface="Outfit"/>
                <a:cs typeface="Outfit"/>
                <a:sym typeface="Outfit"/>
              </a:rPr>
              <a:t>BONUS</a:t>
            </a:r>
            <a:endParaRPr b="1" sz="1800">
              <a:solidFill>
                <a:schemeClr val="lt1"/>
              </a:solidFill>
              <a:latin typeface="Outfit"/>
              <a:ea typeface="Outfit"/>
              <a:cs typeface="Outfit"/>
              <a:sym typeface="Outfi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pic>
        <p:nvPicPr>
          <p:cNvPr id="410" name="Google Shape;410;p40" title="Urgency Severity vs Response.png"/>
          <p:cNvPicPr preferRelativeResize="0"/>
          <p:nvPr>
            <p:ph idx="2" type="pic"/>
          </p:nvPr>
        </p:nvPicPr>
        <p:blipFill rotWithShape="1">
          <a:blip r:embed="rId3">
            <a:alphaModFix/>
          </a:blip>
          <a:srcRect b="-8267" l="0" r="-9051" t="-1381"/>
          <a:stretch/>
        </p:blipFill>
        <p:spPr>
          <a:xfrm>
            <a:off x="4196500" y="745900"/>
            <a:ext cx="5099274" cy="3864576"/>
          </a:xfrm>
          <a:prstGeom prst="rect">
            <a:avLst/>
          </a:prstGeom>
          <a:effectLst>
            <a:outerShdw blurRad="157163" rotWithShape="0" algn="bl" dir="4560000" dist="114300">
              <a:srgbClr val="000000">
                <a:alpha val="13000"/>
              </a:srgbClr>
            </a:outerShdw>
          </a:effectLst>
        </p:spPr>
      </p:pic>
      <p:sp>
        <p:nvSpPr>
          <p:cNvPr id="411" name="Google Shape;411;p40"/>
          <p:cNvSpPr txBox="1"/>
          <p:nvPr/>
        </p:nvSpPr>
        <p:spPr>
          <a:xfrm>
            <a:off x="251200" y="1043100"/>
            <a:ext cx="3878700" cy="1401900"/>
          </a:xfrm>
          <a:prstGeom prst="rect">
            <a:avLst/>
          </a:prstGeom>
          <a:noFill/>
          <a:ln>
            <a:noFill/>
          </a:ln>
        </p:spPr>
        <p:txBody>
          <a:bodyPr anchorCtr="0" anchor="t" bIns="91425" lIns="91425" spcFirstLastPara="1" rIns="91425" wrap="square" tIns="91425">
            <a:noAutofit/>
          </a:bodyPr>
          <a:lstStyle/>
          <a:p>
            <a:pPr indent="-184150" lvl="0" marL="285750" rtl="0" algn="l">
              <a:spcBef>
                <a:spcPts val="900"/>
              </a:spcBef>
              <a:spcAft>
                <a:spcPts val="0"/>
              </a:spcAft>
              <a:buClr>
                <a:schemeClr val="dk1"/>
              </a:buClr>
              <a:buSzPts val="1100"/>
              <a:buFont typeface="Roboto"/>
              <a:buChar char="●"/>
            </a:pPr>
            <a:r>
              <a:rPr b="1" lang="en" sz="1100">
                <a:solidFill>
                  <a:schemeClr val="dk1"/>
                </a:solidFill>
                <a:latin typeface="Roboto"/>
                <a:ea typeface="Roboto"/>
                <a:cs typeface="Roboto"/>
                <a:sym typeface="Roboto"/>
              </a:rPr>
              <a:t>Urgency:</a:t>
            </a:r>
            <a:r>
              <a:rPr lang="en" sz="1100">
                <a:solidFill>
                  <a:schemeClr val="dk1"/>
                </a:solidFill>
                <a:latin typeface="Roboto"/>
                <a:ea typeface="Roboto"/>
                <a:cs typeface="Roboto"/>
                <a:sym typeface="Roboto"/>
              </a:rPr>
              <a:t> Immediacy of a storm (i.e. how soon it is expected to arrive in a given area)</a:t>
            </a:r>
            <a:endParaRPr sz="1100">
              <a:solidFill>
                <a:schemeClr val="dk1"/>
              </a:solidFill>
              <a:latin typeface="Roboto"/>
              <a:ea typeface="Roboto"/>
              <a:cs typeface="Roboto"/>
              <a:sym typeface="Roboto"/>
            </a:endParaRPr>
          </a:p>
          <a:p>
            <a:pPr indent="-184150" lvl="0" marL="285750" rtl="0" algn="l">
              <a:spcBef>
                <a:spcPts val="900"/>
              </a:spcBef>
              <a:spcAft>
                <a:spcPts val="0"/>
              </a:spcAft>
              <a:buClr>
                <a:schemeClr val="dk1"/>
              </a:buClr>
              <a:buSzPts val="1100"/>
              <a:buFont typeface="Roboto"/>
              <a:buChar char="●"/>
            </a:pPr>
            <a:r>
              <a:rPr b="1" lang="en" sz="1100">
                <a:solidFill>
                  <a:schemeClr val="dk1"/>
                </a:solidFill>
                <a:latin typeface="Roboto"/>
                <a:ea typeface="Roboto"/>
                <a:cs typeface="Roboto"/>
                <a:sym typeface="Roboto"/>
              </a:rPr>
              <a:t>Severity:</a:t>
            </a:r>
            <a:r>
              <a:rPr lang="en" sz="1100">
                <a:solidFill>
                  <a:schemeClr val="dk1"/>
                </a:solidFill>
                <a:latin typeface="Roboto"/>
                <a:ea typeface="Roboto"/>
                <a:cs typeface="Roboto"/>
                <a:sym typeface="Roboto"/>
              </a:rPr>
              <a:t> Danger level of a storm</a:t>
            </a:r>
            <a:endParaRPr sz="1100">
              <a:solidFill>
                <a:schemeClr val="dk1"/>
              </a:solidFill>
              <a:latin typeface="Roboto"/>
              <a:ea typeface="Roboto"/>
              <a:cs typeface="Roboto"/>
              <a:sym typeface="Roboto"/>
            </a:endParaRPr>
          </a:p>
          <a:p>
            <a:pPr indent="-184150" lvl="0" marL="285750" rtl="0" algn="l">
              <a:spcBef>
                <a:spcPts val="900"/>
              </a:spcBef>
              <a:spcAft>
                <a:spcPts val="0"/>
              </a:spcAft>
              <a:buClr>
                <a:schemeClr val="dk1"/>
              </a:buClr>
              <a:buSzPts val="1100"/>
              <a:buFont typeface="Roboto"/>
              <a:buChar char="●"/>
            </a:pPr>
            <a:r>
              <a:rPr b="1" lang="en" sz="1100">
                <a:solidFill>
                  <a:schemeClr val="dk1"/>
                </a:solidFill>
                <a:latin typeface="Roboto"/>
                <a:ea typeface="Roboto"/>
                <a:cs typeface="Roboto"/>
                <a:sym typeface="Roboto"/>
              </a:rPr>
              <a:t>Response:</a:t>
            </a:r>
            <a:r>
              <a:rPr lang="en" sz="1100">
                <a:solidFill>
                  <a:schemeClr val="dk1"/>
                </a:solidFill>
                <a:latin typeface="Roboto"/>
                <a:ea typeface="Roboto"/>
                <a:cs typeface="Roboto"/>
                <a:sym typeface="Roboto"/>
              </a:rPr>
              <a:t> Type of alert broadcasted, based on Urgency and Severity</a:t>
            </a:r>
            <a:endParaRPr sz="1100">
              <a:solidFill>
                <a:schemeClr val="dk1"/>
              </a:solidFill>
              <a:latin typeface="Roboto"/>
              <a:ea typeface="Roboto"/>
              <a:cs typeface="Roboto"/>
              <a:sym typeface="Roboto"/>
            </a:endParaRPr>
          </a:p>
        </p:txBody>
      </p:sp>
      <p:sp>
        <p:nvSpPr>
          <p:cNvPr id="412" name="Google Shape;412;p40"/>
          <p:cNvSpPr txBox="1"/>
          <p:nvPr/>
        </p:nvSpPr>
        <p:spPr>
          <a:xfrm>
            <a:off x="184200" y="147375"/>
            <a:ext cx="7710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dk1"/>
                </a:solidFill>
                <a:latin typeface="Roboto"/>
                <a:ea typeface="Roboto"/>
                <a:cs typeface="Roboto"/>
                <a:sym typeface="Roboto"/>
              </a:rPr>
              <a:t>DATA </a:t>
            </a:r>
            <a:r>
              <a:rPr lang="en" sz="2800">
                <a:solidFill>
                  <a:schemeClr val="dk1"/>
                </a:solidFill>
                <a:latin typeface="Roboto Black"/>
                <a:ea typeface="Roboto Black"/>
                <a:cs typeface="Roboto Black"/>
                <a:sym typeface="Roboto Black"/>
              </a:rPr>
              <a:t>VISUALIZATION &amp; INTERPRETATION</a:t>
            </a:r>
            <a:endParaRPr sz="2800">
              <a:solidFill>
                <a:srgbClr val="303942"/>
              </a:solidFill>
              <a:latin typeface="Roboto"/>
              <a:ea typeface="Roboto"/>
              <a:cs typeface="Roboto"/>
              <a:sym typeface="Roboto"/>
            </a:endParaRPr>
          </a:p>
        </p:txBody>
      </p:sp>
      <p:sp>
        <p:nvSpPr>
          <p:cNvPr id="413" name="Google Shape;413;p40"/>
          <p:cNvSpPr txBox="1"/>
          <p:nvPr/>
        </p:nvSpPr>
        <p:spPr>
          <a:xfrm>
            <a:off x="787450" y="786740"/>
            <a:ext cx="2700300" cy="361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700">
                <a:solidFill>
                  <a:srgbClr val="303942"/>
                </a:solidFill>
                <a:latin typeface="Roboto"/>
                <a:ea typeface="Roboto"/>
                <a:cs typeface="Roboto"/>
                <a:sym typeface="Roboto"/>
              </a:rPr>
              <a:t>VARIABLES</a:t>
            </a:r>
            <a:endParaRPr b="1" sz="1700">
              <a:solidFill>
                <a:srgbClr val="303942"/>
              </a:solidFill>
              <a:latin typeface="Roboto"/>
              <a:ea typeface="Roboto"/>
              <a:cs typeface="Roboto"/>
              <a:sym typeface="Roboto"/>
            </a:endParaRPr>
          </a:p>
        </p:txBody>
      </p:sp>
      <p:sp>
        <p:nvSpPr>
          <p:cNvPr id="414" name="Google Shape;414;p40"/>
          <p:cNvSpPr txBox="1"/>
          <p:nvPr/>
        </p:nvSpPr>
        <p:spPr>
          <a:xfrm>
            <a:off x="251200" y="2667850"/>
            <a:ext cx="3878700" cy="2205900"/>
          </a:xfrm>
          <a:prstGeom prst="rect">
            <a:avLst/>
          </a:prstGeom>
          <a:noFill/>
          <a:ln>
            <a:noFill/>
          </a:ln>
        </p:spPr>
        <p:txBody>
          <a:bodyPr anchorCtr="0" anchor="t" bIns="91425" lIns="91425" spcFirstLastPara="1" rIns="91425" wrap="square" tIns="91425">
            <a:noAutofit/>
          </a:bodyPr>
          <a:lstStyle/>
          <a:p>
            <a:pPr indent="-184150" lvl="0" marL="285750" rtl="0" algn="l">
              <a:spcBef>
                <a:spcPts val="900"/>
              </a:spcBef>
              <a:spcAft>
                <a:spcPts val="0"/>
              </a:spcAft>
              <a:buClr>
                <a:schemeClr val="dk1"/>
              </a:buClr>
              <a:buSzPts val="1100"/>
              <a:buFont typeface="Roboto"/>
              <a:buChar char="●"/>
            </a:pPr>
            <a:r>
              <a:rPr lang="en" sz="1100">
                <a:solidFill>
                  <a:schemeClr val="dk1"/>
                </a:solidFill>
                <a:latin typeface="Roboto"/>
                <a:ea typeface="Roboto"/>
                <a:cs typeface="Roboto"/>
                <a:sym typeface="Roboto"/>
              </a:rPr>
              <a:t>Storms with </a:t>
            </a:r>
            <a:r>
              <a:rPr b="1" lang="en" sz="1100">
                <a:solidFill>
                  <a:schemeClr val="dk1"/>
                </a:solidFill>
                <a:latin typeface="Roboto"/>
                <a:ea typeface="Roboto"/>
                <a:cs typeface="Roboto"/>
                <a:sym typeface="Roboto"/>
              </a:rPr>
              <a:t>Expected</a:t>
            </a:r>
            <a:r>
              <a:rPr lang="en" sz="1100">
                <a:solidFill>
                  <a:schemeClr val="dk1"/>
                </a:solidFill>
                <a:latin typeface="Roboto"/>
                <a:ea typeface="Roboto"/>
                <a:cs typeface="Roboto"/>
                <a:sym typeface="Roboto"/>
              </a:rPr>
              <a:t> urgency and </a:t>
            </a:r>
            <a:r>
              <a:rPr b="1" lang="en" sz="1100">
                <a:solidFill>
                  <a:schemeClr val="dk1"/>
                </a:solidFill>
                <a:latin typeface="Roboto"/>
                <a:ea typeface="Roboto"/>
                <a:cs typeface="Roboto"/>
                <a:sym typeface="Roboto"/>
              </a:rPr>
              <a:t>Moderate</a:t>
            </a:r>
            <a:r>
              <a:rPr lang="en" sz="1100">
                <a:solidFill>
                  <a:schemeClr val="dk1"/>
                </a:solidFill>
                <a:latin typeface="Roboto"/>
                <a:ea typeface="Roboto"/>
                <a:cs typeface="Roboto"/>
                <a:sym typeface="Roboto"/>
              </a:rPr>
              <a:t> </a:t>
            </a:r>
            <a:r>
              <a:rPr lang="en" sz="1100">
                <a:solidFill>
                  <a:schemeClr val="dk1"/>
                </a:solidFill>
                <a:latin typeface="Roboto"/>
                <a:ea typeface="Roboto"/>
                <a:cs typeface="Roboto"/>
                <a:sym typeface="Roboto"/>
              </a:rPr>
              <a:t>severity:</a:t>
            </a:r>
            <a:endParaRPr sz="1100">
              <a:solidFill>
                <a:schemeClr val="dk1"/>
              </a:solidFill>
              <a:latin typeface="Roboto"/>
              <a:ea typeface="Roboto"/>
              <a:cs typeface="Roboto"/>
              <a:sym typeface="Roboto"/>
            </a:endParaRPr>
          </a:p>
          <a:p>
            <a:pPr indent="-177800" lvl="1" marL="742950" rtl="0" algn="l">
              <a:spcBef>
                <a:spcPts val="300"/>
              </a:spcBef>
              <a:spcAft>
                <a:spcPts val="0"/>
              </a:spcAft>
              <a:buClr>
                <a:schemeClr val="dk1"/>
              </a:buClr>
              <a:buSzPts val="1000"/>
              <a:buFont typeface="Nunito Light"/>
              <a:buChar char="○"/>
            </a:pPr>
            <a:r>
              <a:rPr lang="en" sz="1000">
                <a:solidFill>
                  <a:schemeClr val="dk1"/>
                </a:solidFill>
                <a:latin typeface="Roboto"/>
                <a:ea typeface="Roboto"/>
                <a:cs typeface="Roboto"/>
                <a:sym typeface="Roboto"/>
              </a:rPr>
              <a:t>Aid should focus on </a:t>
            </a:r>
            <a:r>
              <a:rPr lang="en" sz="1000" u="sng">
                <a:solidFill>
                  <a:schemeClr val="dk1"/>
                </a:solidFill>
                <a:latin typeface="Roboto"/>
                <a:ea typeface="Roboto"/>
                <a:cs typeface="Roboto"/>
                <a:sym typeface="Roboto"/>
              </a:rPr>
              <a:t>evacuation</a:t>
            </a:r>
            <a:r>
              <a:rPr lang="en" sz="1000">
                <a:solidFill>
                  <a:schemeClr val="dk1"/>
                </a:solidFill>
                <a:latin typeface="Roboto"/>
                <a:ea typeface="Roboto"/>
                <a:cs typeface="Roboto"/>
                <a:sym typeface="Roboto"/>
              </a:rPr>
              <a:t> and community </a:t>
            </a:r>
            <a:r>
              <a:rPr lang="en" sz="1000" u="sng">
                <a:solidFill>
                  <a:schemeClr val="dk1"/>
                </a:solidFill>
                <a:latin typeface="Roboto"/>
                <a:ea typeface="Roboto"/>
                <a:cs typeface="Roboto"/>
                <a:sym typeface="Roboto"/>
              </a:rPr>
              <a:t>safety plan execution</a:t>
            </a:r>
            <a:endParaRPr sz="1000" u="sng">
              <a:solidFill>
                <a:schemeClr val="dk1"/>
              </a:solidFill>
              <a:latin typeface="Roboto"/>
              <a:ea typeface="Roboto"/>
              <a:cs typeface="Roboto"/>
              <a:sym typeface="Roboto"/>
            </a:endParaRPr>
          </a:p>
          <a:p>
            <a:pPr indent="-184150" lvl="0" marL="285750" rtl="0" algn="l">
              <a:spcBef>
                <a:spcPts val="900"/>
              </a:spcBef>
              <a:spcAft>
                <a:spcPts val="0"/>
              </a:spcAft>
              <a:buClr>
                <a:schemeClr val="dk1"/>
              </a:buClr>
              <a:buSzPts val="1100"/>
              <a:buFont typeface="Roboto"/>
              <a:buChar char="●"/>
            </a:pPr>
            <a:r>
              <a:rPr lang="en" sz="1100">
                <a:solidFill>
                  <a:schemeClr val="dk1"/>
                </a:solidFill>
                <a:latin typeface="Roboto"/>
                <a:ea typeface="Roboto"/>
                <a:cs typeface="Roboto"/>
                <a:sym typeface="Roboto"/>
              </a:rPr>
              <a:t>Storms with </a:t>
            </a:r>
            <a:r>
              <a:rPr b="1" lang="en" sz="1100">
                <a:solidFill>
                  <a:schemeClr val="dk1"/>
                </a:solidFill>
                <a:latin typeface="Roboto"/>
                <a:ea typeface="Roboto"/>
                <a:cs typeface="Roboto"/>
                <a:sym typeface="Roboto"/>
              </a:rPr>
              <a:t>Expected</a:t>
            </a:r>
            <a:r>
              <a:rPr lang="en" sz="1100">
                <a:solidFill>
                  <a:schemeClr val="dk1"/>
                </a:solidFill>
                <a:latin typeface="Roboto"/>
                <a:ea typeface="Roboto"/>
                <a:cs typeface="Roboto"/>
                <a:sym typeface="Roboto"/>
              </a:rPr>
              <a:t> urgency and </a:t>
            </a:r>
            <a:r>
              <a:rPr b="1" lang="en" sz="1100">
                <a:solidFill>
                  <a:schemeClr val="dk1"/>
                </a:solidFill>
                <a:latin typeface="Roboto"/>
                <a:ea typeface="Roboto"/>
                <a:cs typeface="Roboto"/>
                <a:sym typeface="Roboto"/>
              </a:rPr>
              <a:t>Severe</a:t>
            </a:r>
            <a:r>
              <a:rPr lang="en" sz="1100">
                <a:solidFill>
                  <a:schemeClr val="dk1"/>
                </a:solidFill>
                <a:latin typeface="Roboto"/>
                <a:ea typeface="Roboto"/>
                <a:cs typeface="Roboto"/>
                <a:sym typeface="Roboto"/>
              </a:rPr>
              <a:t> severity:</a:t>
            </a:r>
            <a:endParaRPr sz="1100">
              <a:solidFill>
                <a:schemeClr val="dk1"/>
              </a:solidFill>
              <a:latin typeface="Roboto"/>
              <a:ea typeface="Roboto"/>
              <a:cs typeface="Roboto"/>
              <a:sym typeface="Roboto"/>
            </a:endParaRPr>
          </a:p>
          <a:p>
            <a:pPr indent="-177800" lvl="1" marL="742950" rtl="0" algn="l">
              <a:spcBef>
                <a:spcPts val="300"/>
              </a:spcBef>
              <a:spcAft>
                <a:spcPts val="0"/>
              </a:spcAft>
              <a:buClr>
                <a:schemeClr val="dk1"/>
              </a:buClr>
              <a:buSzPts val="1000"/>
              <a:buFont typeface="Nunito Light"/>
              <a:buChar char="○"/>
            </a:pPr>
            <a:r>
              <a:rPr lang="en" sz="1000">
                <a:solidFill>
                  <a:schemeClr val="dk1"/>
                </a:solidFill>
                <a:latin typeface="Roboto"/>
                <a:ea typeface="Roboto"/>
                <a:cs typeface="Roboto"/>
                <a:sym typeface="Roboto"/>
              </a:rPr>
              <a:t>Aid should focus on </a:t>
            </a:r>
            <a:r>
              <a:rPr lang="en" sz="1000" u="sng">
                <a:solidFill>
                  <a:schemeClr val="dk1"/>
                </a:solidFill>
                <a:latin typeface="Roboto"/>
                <a:ea typeface="Roboto"/>
                <a:cs typeface="Roboto"/>
                <a:sym typeface="Roboto"/>
              </a:rPr>
              <a:t>evacuation</a:t>
            </a:r>
            <a:r>
              <a:rPr lang="en" sz="1000">
                <a:solidFill>
                  <a:schemeClr val="dk1"/>
                </a:solidFill>
                <a:latin typeface="Roboto"/>
                <a:ea typeface="Roboto"/>
                <a:cs typeface="Roboto"/>
                <a:sym typeface="Roboto"/>
              </a:rPr>
              <a:t> and </a:t>
            </a:r>
            <a:r>
              <a:rPr lang="en" sz="1000" u="sng">
                <a:solidFill>
                  <a:schemeClr val="dk1"/>
                </a:solidFill>
                <a:latin typeface="Roboto"/>
                <a:ea typeface="Roboto"/>
                <a:cs typeface="Roboto"/>
                <a:sym typeface="Roboto"/>
              </a:rPr>
              <a:t>shelter preparation</a:t>
            </a:r>
            <a:endParaRPr sz="1000">
              <a:solidFill>
                <a:schemeClr val="dk1"/>
              </a:solidFill>
              <a:latin typeface="Roboto"/>
              <a:ea typeface="Roboto"/>
              <a:cs typeface="Roboto"/>
              <a:sym typeface="Roboto"/>
            </a:endParaRPr>
          </a:p>
          <a:p>
            <a:pPr indent="-184150" lvl="0" marL="285750" rtl="0" algn="l">
              <a:spcBef>
                <a:spcPts val="900"/>
              </a:spcBef>
              <a:spcAft>
                <a:spcPts val="0"/>
              </a:spcAft>
              <a:buClr>
                <a:schemeClr val="dk1"/>
              </a:buClr>
              <a:buSzPts val="1100"/>
              <a:buFont typeface="Roboto"/>
              <a:buChar char="●"/>
            </a:pPr>
            <a:r>
              <a:rPr lang="en" sz="1100">
                <a:solidFill>
                  <a:schemeClr val="dk1"/>
                </a:solidFill>
                <a:latin typeface="Roboto"/>
                <a:ea typeface="Roboto"/>
                <a:cs typeface="Roboto"/>
                <a:sym typeface="Roboto"/>
              </a:rPr>
              <a:t>Storms with </a:t>
            </a:r>
            <a:r>
              <a:rPr b="1" lang="en" sz="1100">
                <a:solidFill>
                  <a:schemeClr val="dk1"/>
                </a:solidFill>
                <a:latin typeface="Roboto"/>
                <a:ea typeface="Roboto"/>
                <a:cs typeface="Roboto"/>
                <a:sym typeface="Roboto"/>
              </a:rPr>
              <a:t>Future</a:t>
            </a:r>
            <a:r>
              <a:rPr lang="en" sz="1100">
                <a:solidFill>
                  <a:schemeClr val="dk1"/>
                </a:solidFill>
                <a:latin typeface="Roboto"/>
                <a:ea typeface="Roboto"/>
                <a:cs typeface="Roboto"/>
                <a:sym typeface="Roboto"/>
              </a:rPr>
              <a:t> urgency and </a:t>
            </a:r>
            <a:r>
              <a:rPr b="1" lang="en" sz="1100">
                <a:solidFill>
                  <a:schemeClr val="dk1"/>
                </a:solidFill>
                <a:latin typeface="Roboto"/>
                <a:ea typeface="Roboto"/>
                <a:cs typeface="Roboto"/>
                <a:sym typeface="Roboto"/>
              </a:rPr>
              <a:t>Severe</a:t>
            </a:r>
            <a:r>
              <a:rPr lang="en" sz="1100">
                <a:solidFill>
                  <a:schemeClr val="dk1"/>
                </a:solidFill>
                <a:latin typeface="Roboto"/>
                <a:ea typeface="Roboto"/>
                <a:cs typeface="Roboto"/>
                <a:sym typeface="Roboto"/>
              </a:rPr>
              <a:t> severity:</a:t>
            </a:r>
            <a:endParaRPr sz="1100">
              <a:solidFill>
                <a:schemeClr val="dk1"/>
              </a:solidFill>
              <a:latin typeface="Roboto"/>
              <a:ea typeface="Roboto"/>
              <a:cs typeface="Roboto"/>
              <a:sym typeface="Roboto"/>
            </a:endParaRPr>
          </a:p>
          <a:p>
            <a:pPr indent="-177800" lvl="1" marL="742950" rtl="0" algn="l">
              <a:spcBef>
                <a:spcPts val="300"/>
              </a:spcBef>
              <a:spcAft>
                <a:spcPts val="0"/>
              </a:spcAft>
              <a:buClr>
                <a:schemeClr val="dk1"/>
              </a:buClr>
              <a:buSzPts val="1000"/>
              <a:buFont typeface="Nunito Light"/>
              <a:buChar char="○"/>
            </a:pPr>
            <a:r>
              <a:rPr lang="en" sz="1000">
                <a:solidFill>
                  <a:schemeClr val="dk1"/>
                </a:solidFill>
                <a:latin typeface="Roboto"/>
                <a:ea typeface="Roboto"/>
                <a:cs typeface="Roboto"/>
                <a:sym typeface="Roboto"/>
              </a:rPr>
              <a:t>Aid should focus on </a:t>
            </a:r>
            <a:r>
              <a:rPr lang="en" sz="1000" u="sng">
                <a:solidFill>
                  <a:schemeClr val="dk1"/>
                </a:solidFill>
                <a:latin typeface="Roboto"/>
                <a:ea typeface="Roboto"/>
                <a:cs typeface="Roboto"/>
                <a:sym typeface="Roboto"/>
              </a:rPr>
              <a:t>shelter preparation</a:t>
            </a:r>
            <a:endParaRPr sz="900">
              <a:solidFill>
                <a:schemeClr val="dk1"/>
              </a:solidFill>
              <a:latin typeface="Roboto"/>
              <a:ea typeface="Roboto"/>
              <a:cs typeface="Roboto"/>
              <a:sym typeface="Roboto"/>
            </a:endParaRPr>
          </a:p>
        </p:txBody>
      </p:sp>
      <p:sp>
        <p:nvSpPr>
          <p:cNvPr id="415" name="Google Shape;415;p40"/>
          <p:cNvSpPr txBox="1"/>
          <p:nvPr/>
        </p:nvSpPr>
        <p:spPr>
          <a:xfrm>
            <a:off x="787450" y="2411490"/>
            <a:ext cx="2700300" cy="361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700">
                <a:solidFill>
                  <a:srgbClr val="303942"/>
                </a:solidFill>
                <a:latin typeface="Roboto"/>
                <a:ea typeface="Roboto"/>
                <a:cs typeface="Roboto"/>
                <a:sym typeface="Roboto"/>
              </a:rPr>
              <a:t>RECOMMENDATIONS</a:t>
            </a:r>
            <a:endParaRPr b="1" sz="1700">
              <a:solidFill>
                <a:srgbClr val="303942"/>
              </a:solidFill>
              <a:latin typeface="Roboto"/>
              <a:ea typeface="Roboto"/>
              <a:cs typeface="Roboto"/>
              <a:sym typeface="Roboto"/>
            </a:endParaRPr>
          </a:p>
        </p:txBody>
      </p:sp>
      <p:sp>
        <p:nvSpPr>
          <p:cNvPr id="416" name="Google Shape;416;p40"/>
          <p:cNvSpPr txBox="1"/>
          <p:nvPr/>
        </p:nvSpPr>
        <p:spPr>
          <a:xfrm>
            <a:off x="68450" y="4636300"/>
            <a:ext cx="1699800" cy="48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Outfit"/>
                <a:ea typeface="Outfit"/>
                <a:cs typeface="Outfit"/>
                <a:sym typeface="Outfit"/>
              </a:rPr>
              <a:t>BONUS</a:t>
            </a:r>
            <a:endParaRPr b="1" sz="1800">
              <a:solidFill>
                <a:schemeClr val="lt1"/>
              </a:solidFill>
              <a:latin typeface="Outfit"/>
              <a:ea typeface="Outfit"/>
              <a:cs typeface="Outfit"/>
              <a:sym typeface="Outfi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id="421" name="Google Shape;421;p41" title="garland_tornado_01_02_0044.jpg"/>
          <p:cNvPicPr preferRelativeResize="0"/>
          <p:nvPr>
            <p:ph idx="2" type="pic"/>
          </p:nvPr>
        </p:nvPicPr>
        <p:blipFill rotWithShape="1">
          <a:blip r:embed="rId3">
            <a:alphaModFix/>
          </a:blip>
          <a:srcRect b="0" l="0" r="10168" t="0"/>
          <a:stretch/>
        </p:blipFill>
        <p:spPr>
          <a:xfrm>
            <a:off x="2766124" y="539500"/>
            <a:ext cx="5918700" cy="4320901"/>
          </a:xfrm>
          <a:prstGeom prst="rect">
            <a:avLst/>
          </a:prstGeom>
          <a:effectLst>
            <a:outerShdw blurRad="171450" rotWithShape="0" algn="bl" dir="8520000" dist="114300">
              <a:srgbClr val="000000">
                <a:alpha val="18000"/>
              </a:srgbClr>
            </a:outerShdw>
          </a:effectLst>
        </p:spPr>
      </p:pic>
      <p:sp>
        <p:nvSpPr>
          <p:cNvPr id="422" name="Google Shape;422;p41"/>
          <p:cNvSpPr/>
          <p:nvPr/>
        </p:nvSpPr>
        <p:spPr>
          <a:xfrm>
            <a:off x="537275" y="1128975"/>
            <a:ext cx="5232300" cy="1882500"/>
          </a:xfrm>
          <a:prstGeom prst="rect">
            <a:avLst/>
          </a:prstGeom>
          <a:solidFill>
            <a:schemeClr val="accent4"/>
          </a:solidFill>
          <a:ln>
            <a:noFill/>
          </a:ln>
          <a:effectLst>
            <a:outerShdw blurRad="171450" rotWithShape="0" algn="bl" dir="8160000" dist="1143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1"/>
          <p:cNvSpPr txBox="1"/>
          <p:nvPr>
            <p:ph idx="1" type="subTitle"/>
          </p:nvPr>
        </p:nvSpPr>
        <p:spPr>
          <a:xfrm>
            <a:off x="874925" y="2377012"/>
            <a:ext cx="3943200" cy="404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How do we act on the data?</a:t>
            </a:r>
            <a:endParaRPr/>
          </a:p>
        </p:txBody>
      </p:sp>
      <p:grpSp>
        <p:nvGrpSpPr>
          <p:cNvPr id="424" name="Google Shape;424;p41"/>
          <p:cNvGrpSpPr/>
          <p:nvPr/>
        </p:nvGrpSpPr>
        <p:grpSpPr>
          <a:xfrm>
            <a:off x="537278" y="537213"/>
            <a:ext cx="613849" cy="147600"/>
            <a:chOff x="7896778" y="539500"/>
            <a:chExt cx="613849" cy="147600"/>
          </a:xfrm>
        </p:grpSpPr>
        <p:sp>
          <p:nvSpPr>
            <p:cNvPr id="425" name="Google Shape;425;p41"/>
            <p:cNvSpPr/>
            <p:nvPr/>
          </p:nvSpPr>
          <p:spPr>
            <a:xfrm>
              <a:off x="7896778" y="539500"/>
              <a:ext cx="147600" cy="147600"/>
            </a:xfrm>
            <a:prstGeom prst="diamond">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1"/>
            <p:cNvSpPr/>
            <p:nvPr/>
          </p:nvSpPr>
          <p:spPr>
            <a:xfrm>
              <a:off x="8129903" y="539500"/>
              <a:ext cx="147600" cy="147600"/>
            </a:xfrm>
            <a:prstGeom prst="diamond">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1"/>
            <p:cNvSpPr/>
            <p:nvPr/>
          </p:nvSpPr>
          <p:spPr>
            <a:xfrm>
              <a:off x="8363027" y="539500"/>
              <a:ext cx="147600" cy="147600"/>
            </a:xfrm>
            <a:prstGeom prst="diamond">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28" name="Google Shape;428;p41"/>
          <p:cNvCxnSpPr/>
          <p:nvPr/>
        </p:nvCxnSpPr>
        <p:spPr>
          <a:xfrm>
            <a:off x="981875" y="2234088"/>
            <a:ext cx="3729300" cy="0"/>
          </a:xfrm>
          <a:prstGeom prst="straightConnector1">
            <a:avLst/>
          </a:prstGeom>
          <a:noFill/>
          <a:ln cap="flat" cmpd="sng" w="9525">
            <a:solidFill>
              <a:schemeClr val="dk2"/>
            </a:solidFill>
            <a:prstDash val="solid"/>
            <a:round/>
            <a:headEnd len="med" w="med" type="none"/>
            <a:tailEnd len="med" w="med" type="none"/>
          </a:ln>
        </p:spPr>
      </p:cxnSp>
      <p:sp>
        <p:nvSpPr>
          <p:cNvPr id="429" name="Google Shape;429;p41"/>
          <p:cNvSpPr/>
          <p:nvPr/>
        </p:nvSpPr>
        <p:spPr>
          <a:xfrm>
            <a:off x="4952700" y="1252725"/>
            <a:ext cx="1635000" cy="16350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0" name="Google Shape;430;p41"/>
          <p:cNvSpPr txBox="1"/>
          <p:nvPr>
            <p:ph idx="3" type="title"/>
          </p:nvPr>
        </p:nvSpPr>
        <p:spPr>
          <a:xfrm>
            <a:off x="5178875" y="1649325"/>
            <a:ext cx="1093200" cy="84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grpSp>
        <p:nvGrpSpPr>
          <p:cNvPr id="431" name="Google Shape;431;p41"/>
          <p:cNvGrpSpPr/>
          <p:nvPr/>
        </p:nvGrpSpPr>
        <p:grpSpPr>
          <a:xfrm>
            <a:off x="537278" y="537213"/>
            <a:ext cx="613849" cy="147600"/>
            <a:chOff x="7896778" y="539500"/>
            <a:chExt cx="613849" cy="147600"/>
          </a:xfrm>
        </p:grpSpPr>
        <p:sp>
          <p:nvSpPr>
            <p:cNvPr id="432" name="Google Shape;432;p41"/>
            <p:cNvSpPr/>
            <p:nvPr/>
          </p:nvSpPr>
          <p:spPr>
            <a:xfrm>
              <a:off x="7896778" y="539500"/>
              <a:ext cx="147600" cy="1476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1"/>
            <p:cNvSpPr/>
            <p:nvPr/>
          </p:nvSpPr>
          <p:spPr>
            <a:xfrm>
              <a:off x="8129903" y="539500"/>
              <a:ext cx="147600" cy="1476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1"/>
            <p:cNvSpPr/>
            <p:nvPr/>
          </p:nvSpPr>
          <p:spPr>
            <a:xfrm>
              <a:off x="8363027" y="539500"/>
              <a:ext cx="147600" cy="1476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 name="Google Shape;435;p41"/>
          <p:cNvSpPr txBox="1"/>
          <p:nvPr>
            <p:ph type="title"/>
          </p:nvPr>
        </p:nvSpPr>
        <p:spPr>
          <a:xfrm>
            <a:off x="874925" y="1433996"/>
            <a:ext cx="3943200" cy="98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NEXT </a:t>
            </a:r>
            <a:r>
              <a:rPr b="1" lang="en">
                <a:latin typeface="Roboto"/>
                <a:ea typeface="Roboto"/>
                <a:cs typeface="Roboto"/>
                <a:sym typeface="Roboto"/>
              </a:rPr>
              <a:t>STEPS</a:t>
            </a:r>
            <a:endParaRPr b="1">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id="440" name="Google Shape;440;p42" title="Hurricane Irene Strikes New York - Jim Reed.png"/>
          <p:cNvPicPr preferRelativeResize="0"/>
          <p:nvPr>
            <p:ph idx="2" type="pic"/>
          </p:nvPr>
        </p:nvPicPr>
        <p:blipFill rotWithShape="1">
          <a:blip r:embed="rId3">
            <a:alphaModFix/>
          </a:blip>
          <a:srcRect b="12098" l="0" r="0" t="12098"/>
          <a:stretch/>
        </p:blipFill>
        <p:spPr>
          <a:xfrm>
            <a:off x="545875" y="553000"/>
            <a:ext cx="4247228" cy="4327201"/>
          </a:xfrm>
          <a:prstGeom prst="rect">
            <a:avLst/>
          </a:prstGeom>
        </p:spPr>
      </p:pic>
      <p:sp>
        <p:nvSpPr>
          <p:cNvPr id="441" name="Google Shape;441;p42"/>
          <p:cNvSpPr/>
          <p:nvPr/>
        </p:nvSpPr>
        <p:spPr>
          <a:xfrm>
            <a:off x="537300" y="1155850"/>
            <a:ext cx="8069100" cy="2231100"/>
          </a:xfrm>
          <a:prstGeom prst="rect">
            <a:avLst/>
          </a:prstGeom>
          <a:solidFill>
            <a:schemeClr val="accent4"/>
          </a:solidFill>
          <a:ln>
            <a:noFill/>
          </a:ln>
          <a:effectLst>
            <a:outerShdw blurRad="157163" rotWithShape="0" algn="bl" dir="4560000" dist="1143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2"/>
          <p:cNvSpPr txBox="1"/>
          <p:nvPr>
            <p:ph type="title"/>
          </p:nvPr>
        </p:nvSpPr>
        <p:spPr>
          <a:xfrm>
            <a:off x="3361700" y="445025"/>
            <a:ext cx="52446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RECOMMENDATIONS</a:t>
            </a:r>
            <a:endParaRPr/>
          </a:p>
        </p:txBody>
      </p:sp>
      <p:sp>
        <p:nvSpPr>
          <p:cNvPr id="443" name="Google Shape;443;p42"/>
          <p:cNvSpPr/>
          <p:nvPr/>
        </p:nvSpPr>
        <p:spPr>
          <a:xfrm>
            <a:off x="794900" y="2416478"/>
            <a:ext cx="633600" cy="633600"/>
          </a:xfrm>
          <a:prstGeom prst="diamond">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2"/>
          <p:cNvSpPr txBox="1"/>
          <p:nvPr>
            <p:ph idx="6" type="subTitle"/>
          </p:nvPr>
        </p:nvSpPr>
        <p:spPr>
          <a:xfrm>
            <a:off x="1428491" y="1405563"/>
            <a:ext cx="3526500" cy="66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F</a:t>
            </a:r>
            <a:r>
              <a:rPr lang="en" sz="1600"/>
              <a:t>orecasting storm effects using predictive modeling</a:t>
            </a:r>
            <a:endParaRPr sz="1600"/>
          </a:p>
        </p:txBody>
      </p:sp>
      <p:sp>
        <p:nvSpPr>
          <p:cNvPr id="445" name="Google Shape;445;p42"/>
          <p:cNvSpPr/>
          <p:nvPr/>
        </p:nvSpPr>
        <p:spPr>
          <a:xfrm>
            <a:off x="4830363" y="1419310"/>
            <a:ext cx="633600" cy="6336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2"/>
          <p:cNvSpPr/>
          <p:nvPr/>
        </p:nvSpPr>
        <p:spPr>
          <a:xfrm>
            <a:off x="4858313" y="2416484"/>
            <a:ext cx="633600" cy="6336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2"/>
          <p:cNvSpPr/>
          <p:nvPr/>
        </p:nvSpPr>
        <p:spPr>
          <a:xfrm>
            <a:off x="794900" y="1402734"/>
            <a:ext cx="633600" cy="6336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8" name="Google Shape;448;p42"/>
          <p:cNvSpPr txBox="1"/>
          <p:nvPr>
            <p:ph idx="4294967295" type="title"/>
          </p:nvPr>
        </p:nvSpPr>
        <p:spPr>
          <a:xfrm>
            <a:off x="832988" y="1499984"/>
            <a:ext cx="501600" cy="38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lt1"/>
                </a:solidFill>
              </a:rPr>
              <a:t>01</a:t>
            </a:r>
            <a:endParaRPr sz="1800">
              <a:solidFill>
                <a:schemeClr val="lt1"/>
              </a:solidFill>
            </a:endParaRPr>
          </a:p>
        </p:txBody>
      </p:sp>
      <p:sp>
        <p:nvSpPr>
          <p:cNvPr id="449" name="Google Shape;449;p42"/>
          <p:cNvSpPr txBox="1"/>
          <p:nvPr>
            <p:ph idx="4294967295" type="title"/>
          </p:nvPr>
        </p:nvSpPr>
        <p:spPr>
          <a:xfrm>
            <a:off x="4896381" y="2513734"/>
            <a:ext cx="501600" cy="38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lt1"/>
                </a:solidFill>
              </a:rPr>
              <a:t>04</a:t>
            </a:r>
            <a:endParaRPr sz="1800">
              <a:solidFill>
                <a:schemeClr val="lt1"/>
              </a:solidFill>
            </a:endParaRPr>
          </a:p>
        </p:txBody>
      </p:sp>
      <p:sp>
        <p:nvSpPr>
          <p:cNvPr id="450" name="Google Shape;450;p42"/>
          <p:cNvSpPr txBox="1"/>
          <p:nvPr>
            <p:ph idx="4294967295" type="title"/>
          </p:nvPr>
        </p:nvSpPr>
        <p:spPr>
          <a:xfrm>
            <a:off x="832988" y="2514580"/>
            <a:ext cx="501600" cy="38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lt1"/>
                </a:solidFill>
              </a:rPr>
              <a:t>02</a:t>
            </a:r>
            <a:endParaRPr sz="1800">
              <a:solidFill>
                <a:schemeClr val="lt1"/>
              </a:solidFill>
            </a:endParaRPr>
          </a:p>
        </p:txBody>
      </p:sp>
      <p:sp>
        <p:nvSpPr>
          <p:cNvPr id="451" name="Google Shape;451;p42"/>
          <p:cNvSpPr txBox="1"/>
          <p:nvPr>
            <p:ph idx="8" type="subTitle"/>
          </p:nvPr>
        </p:nvSpPr>
        <p:spPr>
          <a:xfrm>
            <a:off x="1428500" y="2400575"/>
            <a:ext cx="3526500" cy="66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G</a:t>
            </a:r>
            <a:r>
              <a:rPr lang="en" sz="1600"/>
              <a:t>eospatial risk mapping for resource deployment</a:t>
            </a:r>
            <a:endParaRPr sz="1600"/>
          </a:p>
        </p:txBody>
      </p:sp>
      <p:sp>
        <p:nvSpPr>
          <p:cNvPr id="452" name="Google Shape;452;p42"/>
          <p:cNvSpPr txBox="1"/>
          <p:nvPr>
            <p:ph idx="4294967295" type="title"/>
          </p:nvPr>
        </p:nvSpPr>
        <p:spPr>
          <a:xfrm>
            <a:off x="4868450" y="1516560"/>
            <a:ext cx="501600" cy="38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lt1"/>
                </a:solidFill>
              </a:rPr>
              <a:t>03</a:t>
            </a:r>
            <a:endParaRPr sz="1800">
              <a:solidFill>
                <a:schemeClr val="lt1"/>
              </a:solidFill>
            </a:endParaRPr>
          </a:p>
        </p:txBody>
      </p:sp>
      <p:sp>
        <p:nvSpPr>
          <p:cNvPr id="453" name="Google Shape;453;p42"/>
          <p:cNvSpPr txBox="1"/>
          <p:nvPr>
            <p:ph idx="6" type="subTitle"/>
          </p:nvPr>
        </p:nvSpPr>
        <p:spPr>
          <a:xfrm>
            <a:off x="5491928" y="1405563"/>
            <a:ext cx="3526500" cy="66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R</a:t>
            </a:r>
            <a:r>
              <a:rPr lang="en" sz="1600"/>
              <a:t>eal</a:t>
            </a:r>
            <a:r>
              <a:rPr lang="en" sz="1600"/>
              <a:t>-</a:t>
            </a:r>
            <a:r>
              <a:rPr lang="en" sz="1600"/>
              <a:t>time, automated </a:t>
            </a:r>
            <a:endParaRPr sz="1600"/>
          </a:p>
          <a:p>
            <a:pPr indent="0" lvl="0" marL="0" rtl="0" algn="l">
              <a:spcBef>
                <a:spcPts val="0"/>
              </a:spcBef>
              <a:spcAft>
                <a:spcPts val="0"/>
              </a:spcAft>
              <a:buNone/>
            </a:pPr>
            <a:r>
              <a:rPr lang="en" sz="1600"/>
              <a:t>alert systems</a:t>
            </a:r>
            <a:endParaRPr sz="1600"/>
          </a:p>
        </p:txBody>
      </p:sp>
      <p:sp>
        <p:nvSpPr>
          <p:cNvPr id="454" name="Google Shape;454;p42"/>
          <p:cNvSpPr txBox="1"/>
          <p:nvPr>
            <p:ph idx="8" type="subTitle"/>
          </p:nvPr>
        </p:nvSpPr>
        <p:spPr>
          <a:xfrm>
            <a:off x="5491925" y="2400575"/>
            <a:ext cx="3526500" cy="66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O</a:t>
            </a:r>
            <a:r>
              <a:rPr lang="en" sz="1600"/>
              <a:t>ptimization of public </a:t>
            </a:r>
            <a:endParaRPr sz="1600"/>
          </a:p>
          <a:p>
            <a:pPr indent="0" lvl="0" marL="0" rtl="0" algn="l">
              <a:spcBef>
                <a:spcPts val="0"/>
              </a:spcBef>
              <a:spcAft>
                <a:spcPts val="0"/>
              </a:spcAft>
              <a:buNone/>
            </a:pPr>
            <a:r>
              <a:rPr lang="en" sz="1600"/>
              <a:t>messaging &amp; communication</a:t>
            </a:r>
            <a:endParaRPr sz="1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3"/>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OVERVIEW</a:t>
            </a:r>
            <a:endParaRPr/>
          </a:p>
        </p:txBody>
      </p:sp>
      <p:sp>
        <p:nvSpPr>
          <p:cNvPr id="460" name="Google Shape;460;p43"/>
          <p:cNvSpPr txBox="1"/>
          <p:nvPr>
            <p:ph idx="1" type="body"/>
          </p:nvPr>
        </p:nvSpPr>
        <p:spPr>
          <a:xfrm>
            <a:off x="720000" y="1179625"/>
            <a:ext cx="3703200" cy="32886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800"/>
              </a:spcBef>
              <a:spcAft>
                <a:spcPts val="0"/>
              </a:spcAft>
              <a:buClr>
                <a:schemeClr val="dk1"/>
              </a:buClr>
              <a:buSzPts val="1300"/>
              <a:buFont typeface="Roboto"/>
              <a:buChar char="●"/>
            </a:pPr>
            <a:r>
              <a:rPr b="1" lang="en" sz="1100">
                <a:solidFill>
                  <a:srgbClr val="000000"/>
                </a:solidFill>
              </a:rPr>
              <a:t>Full Data Life Cycle</a:t>
            </a:r>
            <a:r>
              <a:rPr lang="en" sz="1100">
                <a:solidFill>
                  <a:srgbClr val="000000"/>
                </a:solidFill>
              </a:rPr>
              <a:t>: Collected, processed, stored, and analyzed storm data.</a:t>
            </a:r>
            <a:endParaRPr sz="1100">
              <a:solidFill>
                <a:srgbClr val="000000"/>
              </a:solidFill>
            </a:endParaRPr>
          </a:p>
          <a:p>
            <a:pPr indent="-311150" lvl="0" marL="457200" rtl="0" algn="l">
              <a:lnSpc>
                <a:spcPct val="100000"/>
              </a:lnSpc>
              <a:spcBef>
                <a:spcPts val="800"/>
              </a:spcBef>
              <a:spcAft>
                <a:spcPts val="0"/>
              </a:spcAft>
              <a:buClr>
                <a:srgbClr val="000000"/>
              </a:buClr>
              <a:buSzPts val="1300"/>
              <a:buFont typeface="Arial"/>
              <a:buChar char="●"/>
            </a:pPr>
            <a:r>
              <a:rPr b="1" lang="en" sz="1100">
                <a:solidFill>
                  <a:srgbClr val="000000"/>
                </a:solidFill>
              </a:rPr>
              <a:t>Historical + Live Data</a:t>
            </a:r>
            <a:r>
              <a:rPr lang="en" sz="1100">
                <a:solidFill>
                  <a:srgbClr val="000000"/>
                </a:solidFill>
              </a:rPr>
              <a:t>: Combined 1950–2024 records with live 2025 data.</a:t>
            </a:r>
            <a:endParaRPr sz="1100">
              <a:solidFill>
                <a:srgbClr val="000000"/>
              </a:solidFill>
            </a:endParaRPr>
          </a:p>
          <a:p>
            <a:pPr indent="-298450" lvl="0" marL="457200" rtl="0" algn="l">
              <a:lnSpc>
                <a:spcPct val="100000"/>
              </a:lnSpc>
              <a:spcBef>
                <a:spcPts val="800"/>
              </a:spcBef>
              <a:spcAft>
                <a:spcPts val="0"/>
              </a:spcAft>
              <a:buClr>
                <a:srgbClr val="000000"/>
              </a:buClr>
              <a:buSzPts val="1100"/>
              <a:buFont typeface="Arial"/>
              <a:buChar char="●"/>
            </a:pPr>
            <a:r>
              <a:rPr b="1" lang="en" sz="1100">
                <a:solidFill>
                  <a:srgbClr val="000000"/>
                </a:solidFill>
              </a:rPr>
              <a:t>Tools Used</a:t>
            </a:r>
            <a:r>
              <a:rPr lang="en" sz="1100">
                <a:solidFill>
                  <a:srgbClr val="000000"/>
                </a:solidFill>
              </a:rPr>
              <a:t>: OpenRefine, Spark, Hive, BigQuery for processing and analysis.</a:t>
            </a:r>
            <a:endParaRPr sz="1100">
              <a:solidFill>
                <a:srgbClr val="000000"/>
              </a:solidFill>
            </a:endParaRPr>
          </a:p>
          <a:p>
            <a:pPr indent="-298450" lvl="0" marL="457200" rtl="0" algn="l">
              <a:lnSpc>
                <a:spcPct val="100000"/>
              </a:lnSpc>
              <a:spcBef>
                <a:spcPts val="800"/>
              </a:spcBef>
              <a:spcAft>
                <a:spcPts val="0"/>
              </a:spcAft>
              <a:buClr>
                <a:srgbClr val="000000"/>
              </a:buClr>
              <a:buSzPts val="1100"/>
              <a:buFont typeface="Arial"/>
              <a:buChar char="●"/>
            </a:pPr>
            <a:r>
              <a:rPr b="1" lang="en" sz="1100">
                <a:solidFill>
                  <a:srgbClr val="000000"/>
                </a:solidFill>
              </a:rPr>
              <a:t>Trends Found</a:t>
            </a:r>
            <a:r>
              <a:rPr lang="en" sz="1100">
                <a:solidFill>
                  <a:srgbClr val="000000"/>
                </a:solidFill>
              </a:rPr>
              <a:t>: Storm types, urgency levels, and response patterns.</a:t>
            </a:r>
            <a:endParaRPr sz="1100">
              <a:solidFill>
                <a:srgbClr val="000000"/>
              </a:solidFill>
            </a:endParaRPr>
          </a:p>
          <a:p>
            <a:pPr indent="-298450" lvl="0" marL="457200" rtl="0" algn="l">
              <a:lnSpc>
                <a:spcPct val="100000"/>
              </a:lnSpc>
              <a:spcBef>
                <a:spcPts val="800"/>
              </a:spcBef>
              <a:spcAft>
                <a:spcPts val="0"/>
              </a:spcAft>
              <a:buClr>
                <a:srgbClr val="000000"/>
              </a:buClr>
              <a:buSzPts val="1100"/>
              <a:buFont typeface="Arial"/>
              <a:buChar char="●"/>
            </a:pPr>
            <a:r>
              <a:rPr b="1" lang="en" sz="1100">
                <a:solidFill>
                  <a:srgbClr val="000000"/>
                </a:solidFill>
              </a:rPr>
              <a:t>Alert Classification</a:t>
            </a:r>
            <a:r>
              <a:rPr lang="en" sz="1100">
                <a:solidFill>
                  <a:srgbClr val="000000"/>
                </a:solidFill>
              </a:rPr>
              <a:t>: Sorted by severity and geography to find risk areas.</a:t>
            </a:r>
            <a:endParaRPr sz="1100">
              <a:solidFill>
                <a:srgbClr val="000000"/>
              </a:solidFill>
            </a:endParaRPr>
          </a:p>
          <a:p>
            <a:pPr indent="-298450" lvl="0" marL="457200" rtl="0" algn="l">
              <a:lnSpc>
                <a:spcPct val="100000"/>
              </a:lnSpc>
              <a:spcBef>
                <a:spcPts val="800"/>
              </a:spcBef>
              <a:spcAft>
                <a:spcPts val="0"/>
              </a:spcAft>
              <a:buClr>
                <a:srgbClr val="000000"/>
              </a:buClr>
              <a:buSzPts val="1100"/>
              <a:buFont typeface="Arial"/>
              <a:buChar char="●"/>
            </a:pPr>
            <a:r>
              <a:rPr b="1" lang="en" sz="1100">
                <a:solidFill>
                  <a:srgbClr val="000000"/>
                </a:solidFill>
              </a:rPr>
              <a:t>Text Analysis</a:t>
            </a:r>
            <a:r>
              <a:rPr lang="en" sz="1100">
                <a:solidFill>
                  <a:srgbClr val="000000"/>
                </a:solidFill>
              </a:rPr>
              <a:t>: Word frequency and sentiment from alerts via Spark &amp; Hive.</a:t>
            </a:r>
            <a:endParaRPr sz="1100">
              <a:solidFill>
                <a:srgbClr val="000000"/>
              </a:solidFill>
            </a:endParaRPr>
          </a:p>
          <a:p>
            <a:pPr indent="-298450" lvl="0" marL="457200" rtl="0" algn="l">
              <a:lnSpc>
                <a:spcPct val="100000"/>
              </a:lnSpc>
              <a:spcBef>
                <a:spcPts val="800"/>
              </a:spcBef>
              <a:spcAft>
                <a:spcPts val="800"/>
              </a:spcAft>
              <a:buClr>
                <a:srgbClr val="000000"/>
              </a:buClr>
              <a:buSzPts val="1100"/>
              <a:buFont typeface="Arial"/>
              <a:buChar char="●"/>
            </a:pPr>
            <a:r>
              <a:rPr b="1" lang="en" sz="1100">
                <a:solidFill>
                  <a:srgbClr val="000000"/>
                </a:solidFill>
              </a:rPr>
              <a:t>Challenges</a:t>
            </a:r>
            <a:r>
              <a:rPr lang="en" sz="1100">
                <a:solidFill>
                  <a:srgbClr val="000000"/>
                </a:solidFill>
              </a:rPr>
              <a:t>: Missing cyclone data, OpenRefine</a:t>
            </a:r>
            <a:endParaRPr sz="1100">
              <a:solidFill>
                <a:srgbClr val="000000"/>
              </a:solidFill>
            </a:endParaRPr>
          </a:p>
        </p:txBody>
      </p:sp>
      <p:sp>
        <p:nvSpPr>
          <p:cNvPr id="461" name="Google Shape;461;p43"/>
          <p:cNvSpPr txBox="1"/>
          <p:nvPr>
            <p:ph idx="2" type="body"/>
          </p:nvPr>
        </p:nvSpPr>
        <p:spPr>
          <a:xfrm>
            <a:off x="4785100" y="2188625"/>
            <a:ext cx="3645900" cy="16521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800"/>
              </a:spcBef>
              <a:spcAft>
                <a:spcPts val="0"/>
              </a:spcAft>
              <a:buClr>
                <a:schemeClr val="dk1"/>
              </a:buClr>
              <a:buSzPts val="1300"/>
              <a:buFont typeface="Roboto"/>
              <a:buChar char="●"/>
            </a:pPr>
            <a:r>
              <a:rPr b="1" lang="en" sz="1100">
                <a:solidFill>
                  <a:srgbClr val="000000"/>
                </a:solidFill>
              </a:rPr>
              <a:t>Clear Visuals</a:t>
            </a:r>
            <a:r>
              <a:rPr lang="en" sz="1100">
                <a:solidFill>
                  <a:srgbClr val="000000"/>
                </a:solidFill>
              </a:rPr>
              <a:t>: Summarized complex storm data for better communication.</a:t>
            </a:r>
            <a:endParaRPr sz="1100">
              <a:solidFill>
                <a:srgbClr val="000000"/>
              </a:solidFill>
            </a:endParaRPr>
          </a:p>
          <a:p>
            <a:pPr indent="-298450" lvl="0" marL="457200" rtl="0" algn="l">
              <a:lnSpc>
                <a:spcPct val="100000"/>
              </a:lnSpc>
              <a:spcBef>
                <a:spcPts val="800"/>
              </a:spcBef>
              <a:spcAft>
                <a:spcPts val="0"/>
              </a:spcAft>
              <a:buClr>
                <a:srgbClr val="000000"/>
              </a:buClr>
              <a:buSzPts val="1100"/>
              <a:buFont typeface="Arial"/>
              <a:buChar char="●"/>
            </a:pPr>
            <a:r>
              <a:rPr b="1" lang="en" sz="1100">
                <a:solidFill>
                  <a:srgbClr val="000000"/>
                </a:solidFill>
              </a:rPr>
              <a:t>Spark vs Hive</a:t>
            </a:r>
            <a:r>
              <a:rPr lang="en" sz="1100">
                <a:solidFill>
                  <a:srgbClr val="000000"/>
                </a:solidFill>
              </a:rPr>
              <a:t>: Spark processed data faster, ideal for real-time alerts.</a:t>
            </a:r>
            <a:endParaRPr sz="1100">
              <a:solidFill>
                <a:srgbClr val="000000"/>
              </a:solidFill>
            </a:endParaRPr>
          </a:p>
          <a:p>
            <a:pPr indent="-298450" lvl="0" marL="457200" rtl="0" algn="l">
              <a:lnSpc>
                <a:spcPct val="100000"/>
              </a:lnSpc>
              <a:spcBef>
                <a:spcPts val="800"/>
              </a:spcBef>
              <a:spcAft>
                <a:spcPts val="800"/>
              </a:spcAft>
              <a:buClr>
                <a:srgbClr val="000000"/>
              </a:buClr>
              <a:buSzPts val="1100"/>
              <a:buFont typeface="Arial"/>
              <a:buChar char="●"/>
            </a:pPr>
            <a:r>
              <a:rPr b="1" lang="en" sz="1100">
                <a:solidFill>
                  <a:srgbClr val="000000"/>
                </a:solidFill>
              </a:rPr>
              <a:t>Project Impact</a:t>
            </a:r>
            <a:r>
              <a:rPr lang="en" sz="1100">
                <a:solidFill>
                  <a:srgbClr val="000000"/>
                </a:solidFill>
              </a:rPr>
              <a:t>: Built a predictive, user-friendly system for disaster response</a:t>
            </a:r>
            <a:endParaRPr sz="1300"/>
          </a:p>
        </p:txBody>
      </p:sp>
      <p:sp>
        <p:nvSpPr>
          <p:cNvPr id="462" name="Google Shape;462;p43"/>
          <p:cNvSpPr/>
          <p:nvPr/>
        </p:nvSpPr>
        <p:spPr>
          <a:xfrm rot="-5400000">
            <a:off x="3360430" y="2823805"/>
            <a:ext cx="2487451" cy="240"/>
          </a:xfrm>
          <a:custGeom>
            <a:rect b="b" l="l" r="r" t="t"/>
            <a:pathLst>
              <a:path extrusionOk="0" fill="none" h="1" w="5962">
                <a:moveTo>
                  <a:pt x="0" y="1"/>
                </a:moveTo>
                <a:lnTo>
                  <a:pt x="5962"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3"/>
          <p:cNvSpPr txBox="1"/>
          <p:nvPr/>
        </p:nvSpPr>
        <p:spPr>
          <a:xfrm>
            <a:off x="5459050" y="1807125"/>
            <a:ext cx="2298000" cy="51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700">
                <a:solidFill>
                  <a:schemeClr val="dk1"/>
                </a:solidFill>
                <a:latin typeface="Roboto Black"/>
                <a:ea typeface="Roboto Black"/>
                <a:cs typeface="Roboto Black"/>
                <a:sym typeface="Roboto Black"/>
              </a:rPr>
              <a:t>CONCLUSION</a:t>
            </a:r>
            <a:endParaRPr sz="1700">
              <a:solidFill>
                <a:schemeClr val="dk1"/>
              </a:solidFill>
              <a:latin typeface="Roboto Black"/>
              <a:ea typeface="Roboto Black"/>
              <a:cs typeface="Roboto Black"/>
              <a:sym typeface="Roboto Black"/>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4"/>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latin typeface="Roboto"/>
              <a:ea typeface="Roboto"/>
              <a:cs typeface="Roboto"/>
              <a:sym typeface="Roboto"/>
            </a:endParaRPr>
          </a:p>
        </p:txBody>
      </p:sp>
      <p:sp>
        <p:nvSpPr>
          <p:cNvPr id="469" name="Google Shape;469;p44"/>
          <p:cNvSpPr txBox="1"/>
          <p:nvPr>
            <p:ph idx="1" type="body"/>
          </p:nvPr>
        </p:nvSpPr>
        <p:spPr>
          <a:xfrm>
            <a:off x="720000" y="1290225"/>
            <a:ext cx="7704000" cy="3218100"/>
          </a:xfrm>
          <a:prstGeom prst="rect">
            <a:avLst/>
          </a:prstGeom>
        </p:spPr>
        <p:txBody>
          <a:bodyPr anchorCtr="0" anchor="t" bIns="91425" lIns="91425" spcFirstLastPara="1" rIns="91425" wrap="square" tIns="91425">
            <a:noAutofit/>
          </a:bodyPr>
          <a:lstStyle/>
          <a:p>
            <a:pPr indent="-279400" lvl="0" marL="279400" rtl="0" algn="l">
              <a:lnSpc>
                <a:spcPct val="200000"/>
              </a:lnSpc>
              <a:spcBef>
                <a:spcPts val="0"/>
              </a:spcBef>
              <a:spcAft>
                <a:spcPts val="0"/>
              </a:spcAft>
              <a:buNone/>
            </a:pPr>
            <a:r>
              <a:rPr lang="en" sz="1000">
                <a:solidFill>
                  <a:srgbClr val="000000"/>
                </a:solidFill>
                <a:latin typeface="Times New Roman"/>
                <a:ea typeface="Times New Roman"/>
                <a:cs typeface="Times New Roman"/>
                <a:sym typeface="Times New Roman"/>
              </a:rPr>
              <a:t>American Red Cross. (n.d.). </a:t>
            </a:r>
            <a:r>
              <a:rPr i="1" lang="en" sz="1000">
                <a:solidFill>
                  <a:srgbClr val="000000"/>
                </a:solidFill>
                <a:latin typeface="Times New Roman"/>
                <a:ea typeface="Times New Roman"/>
                <a:cs typeface="Times New Roman"/>
                <a:sym typeface="Times New Roman"/>
              </a:rPr>
              <a:t>Mission &amp; Values</a:t>
            </a:r>
            <a:r>
              <a:rPr lang="en" sz="1000">
                <a:solidFill>
                  <a:srgbClr val="000000"/>
                </a:solidFill>
                <a:latin typeface="Times New Roman"/>
                <a:ea typeface="Times New Roman"/>
                <a:cs typeface="Times New Roman"/>
                <a:sym typeface="Times New Roman"/>
              </a:rPr>
              <a:t>. Retrieved April 22, 2025, from</a:t>
            </a:r>
            <a:r>
              <a:rPr lang="en" sz="1000">
                <a:solidFill>
                  <a:srgbClr val="000000"/>
                </a:solidFill>
                <a:uFill>
                  <a:noFill/>
                </a:uFill>
                <a:latin typeface="Times New Roman"/>
                <a:ea typeface="Times New Roman"/>
                <a:cs typeface="Times New Roman"/>
                <a:sym typeface="Times New Roman"/>
                <a:hlinkClick r:id="rId3">
                  <a:extLst>
                    <a:ext uri="{A12FA001-AC4F-418D-AE19-62706E023703}">
                      <ahyp:hlinkClr val="tx"/>
                    </a:ext>
                  </a:extLst>
                </a:hlinkClick>
              </a:rPr>
              <a:t> </a:t>
            </a:r>
            <a:r>
              <a:rPr lang="en" sz="1000" u="sng">
                <a:solidFill>
                  <a:schemeClr val="hlink"/>
                </a:solidFill>
                <a:latin typeface="Times New Roman"/>
                <a:ea typeface="Times New Roman"/>
                <a:cs typeface="Times New Roman"/>
                <a:sym typeface="Times New Roman"/>
                <a:hlinkClick r:id="rId4"/>
              </a:rPr>
              <a:t>https://www.redcross.org/about-us/who-we-are/mission-and-values.html</a:t>
            </a:r>
            <a:endParaRPr sz="1000" u="sng">
              <a:solidFill>
                <a:schemeClr val="hlink"/>
              </a:solidFill>
              <a:latin typeface="Times New Roman"/>
              <a:ea typeface="Times New Roman"/>
              <a:cs typeface="Times New Roman"/>
              <a:sym typeface="Times New Roman"/>
            </a:endParaRPr>
          </a:p>
          <a:p>
            <a:pPr indent="-279400" lvl="0" marL="279400" rtl="0" algn="l">
              <a:lnSpc>
                <a:spcPct val="200000"/>
              </a:lnSpc>
              <a:spcBef>
                <a:spcPts val="0"/>
              </a:spcBef>
              <a:spcAft>
                <a:spcPts val="0"/>
              </a:spcAft>
              <a:buNone/>
            </a:pPr>
            <a:r>
              <a:rPr lang="en" sz="1000">
                <a:solidFill>
                  <a:srgbClr val="000000"/>
                </a:solidFill>
                <a:latin typeface="Times New Roman"/>
                <a:ea typeface="Times New Roman"/>
                <a:cs typeface="Times New Roman"/>
                <a:sym typeface="Times New Roman"/>
              </a:rPr>
              <a:t>American Red Cross. (2019). </a:t>
            </a:r>
            <a:r>
              <a:rPr i="1" lang="en" sz="1000">
                <a:solidFill>
                  <a:srgbClr val="000000"/>
                </a:solidFill>
                <a:latin typeface="Times New Roman"/>
                <a:ea typeface="Times New Roman"/>
                <a:cs typeface="Times New Roman"/>
                <a:sym typeface="Times New Roman"/>
              </a:rPr>
              <a:t>Red Cross Workers &amp; Rubble</a:t>
            </a:r>
            <a:r>
              <a:rPr lang="en" sz="1000">
                <a:solidFill>
                  <a:srgbClr val="000000"/>
                </a:solidFill>
                <a:latin typeface="Times New Roman"/>
                <a:ea typeface="Times New Roman"/>
                <a:cs typeface="Times New Roman"/>
                <a:sym typeface="Times New Roman"/>
              </a:rPr>
              <a:t> (HCA Healthcare teams up with the American Red Cross) [Photograph]. HCA Healthcare.</a:t>
            </a:r>
            <a:r>
              <a:rPr lang="en" sz="1000">
                <a:solidFill>
                  <a:srgbClr val="000000"/>
                </a:solidFill>
                <a:uFill>
                  <a:noFill/>
                </a:uFill>
                <a:latin typeface="Times New Roman"/>
                <a:ea typeface="Times New Roman"/>
                <a:cs typeface="Times New Roman"/>
                <a:sym typeface="Times New Roman"/>
                <a:hlinkClick r:id="rId5">
                  <a:extLst>
                    <a:ext uri="{A12FA001-AC4F-418D-AE19-62706E023703}">
                      <ahyp:hlinkClr val="tx"/>
                    </a:ext>
                  </a:extLst>
                </a:hlinkClick>
              </a:rPr>
              <a:t> </a:t>
            </a:r>
            <a:r>
              <a:rPr lang="en" sz="1000" u="sng">
                <a:solidFill>
                  <a:schemeClr val="hlink"/>
                </a:solidFill>
                <a:latin typeface="Times New Roman"/>
                <a:ea typeface="Times New Roman"/>
                <a:cs typeface="Times New Roman"/>
                <a:sym typeface="Times New Roman"/>
                <a:hlinkClick r:id="rId6"/>
              </a:rPr>
              <a:t>https://hcahealthcaretoday.com/2019/09/24/building-stronger-communities-hca-healthcare-teams-up-with-the-american-red-cross</a:t>
            </a:r>
            <a:r>
              <a:rPr lang="en" sz="1000" u="sng">
                <a:solidFill>
                  <a:schemeClr val="hlink"/>
                </a:solidFill>
                <a:latin typeface="Times New Roman"/>
                <a:ea typeface="Times New Roman"/>
                <a:cs typeface="Times New Roman"/>
                <a:sym typeface="Times New Roman"/>
                <a:hlinkClick r:id="rId7"/>
              </a:rPr>
              <a:t>/</a:t>
            </a:r>
            <a:endParaRPr sz="1000">
              <a:solidFill>
                <a:srgbClr val="000000"/>
              </a:solidFill>
              <a:latin typeface="Times New Roman"/>
              <a:ea typeface="Times New Roman"/>
              <a:cs typeface="Times New Roman"/>
              <a:sym typeface="Times New Roman"/>
            </a:endParaRPr>
          </a:p>
          <a:p>
            <a:pPr indent="-279400" lvl="0" marL="279400" rtl="0" algn="l">
              <a:lnSpc>
                <a:spcPct val="200000"/>
              </a:lnSpc>
              <a:spcBef>
                <a:spcPts val="0"/>
              </a:spcBef>
              <a:spcAft>
                <a:spcPts val="0"/>
              </a:spcAft>
              <a:buNone/>
            </a:pPr>
            <a:r>
              <a:rPr lang="en" sz="1000">
                <a:solidFill>
                  <a:srgbClr val="000000"/>
                </a:solidFill>
                <a:latin typeface="Times New Roman"/>
                <a:ea typeface="Times New Roman"/>
                <a:cs typeface="Times New Roman"/>
                <a:sym typeface="Times New Roman"/>
              </a:rPr>
              <a:t>Cohn, S. (2023, July 28). </a:t>
            </a:r>
            <a:r>
              <a:rPr i="1" lang="en" sz="1000">
                <a:solidFill>
                  <a:srgbClr val="000000"/>
                </a:solidFill>
                <a:latin typeface="Times New Roman"/>
                <a:ea typeface="Times New Roman"/>
                <a:cs typeface="Times New Roman"/>
                <a:sym typeface="Times New Roman"/>
              </a:rPr>
              <a:t>These are the 10 American states that are the most prepared for extreme weather</a:t>
            </a:r>
            <a:r>
              <a:rPr lang="en" sz="1000">
                <a:solidFill>
                  <a:srgbClr val="000000"/>
                </a:solidFill>
                <a:latin typeface="Times New Roman"/>
                <a:ea typeface="Times New Roman"/>
                <a:cs typeface="Times New Roman"/>
                <a:sym typeface="Times New Roman"/>
              </a:rPr>
              <a:t>. CNBC.</a:t>
            </a:r>
            <a:r>
              <a:rPr lang="en" sz="1000">
                <a:solidFill>
                  <a:srgbClr val="000000"/>
                </a:solidFill>
                <a:uFill>
                  <a:noFill/>
                </a:uFill>
                <a:latin typeface="Times New Roman"/>
                <a:ea typeface="Times New Roman"/>
                <a:cs typeface="Times New Roman"/>
                <a:sym typeface="Times New Roman"/>
                <a:hlinkClick r:id="rId8">
                  <a:extLst>
                    <a:ext uri="{A12FA001-AC4F-418D-AE19-62706E023703}">
                      <ahyp:hlinkClr val="tx"/>
                    </a:ext>
                  </a:extLst>
                </a:hlinkClick>
              </a:rPr>
              <a:t> </a:t>
            </a:r>
            <a:r>
              <a:rPr lang="en" sz="1000" u="sng">
                <a:solidFill>
                  <a:schemeClr val="hlink"/>
                </a:solidFill>
                <a:latin typeface="Times New Roman"/>
                <a:ea typeface="Times New Roman"/>
                <a:cs typeface="Times New Roman"/>
                <a:sym typeface="Times New Roman"/>
                <a:hlinkClick r:id="rId9"/>
              </a:rPr>
              <a:t>https://www.cnbc.com/2023/07/28/these-are-the-10-states-that-are-the-most-prepared-for-extreme-weather.html</a:t>
            </a:r>
            <a:endParaRPr sz="1000">
              <a:solidFill>
                <a:srgbClr val="000000"/>
              </a:solidFill>
              <a:latin typeface="Times New Roman"/>
              <a:ea typeface="Times New Roman"/>
              <a:cs typeface="Times New Roman"/>
              <a:sym typeface="Times New Roman"/>
            </a:endParaRPr>
          </a:p>
          <a:p>
            <a:pPr indent="-279400" lvl="0" marL="279400" rtl="0" algn="l">
              <a:lnSpc>
                <a:spcPct val="200000"/>
              </a:lnSpc>
              <a:spcBef>
                <a:spcPts val="0"/>
              </a:spcBef>
              <a:spcAft>
                <a:spcPts val="0"/>
              </a:spcAft>
              <a:buNone/>
            </a:pPr>
            <a:r>
              <a:rPr lang="en" sz="1000">
                <a:solidFill>
                  <a:srgbClr val="000000"/>
                </a:solidFill>
                <a:latin typeface="Times New Roman"/>
                <a:ea typeface="Times New Roman"/>
                <a:cs typeface="Times New Roman"/>
                <a:sym typeface="Times New Roman"/>
              </a:rPr>
              <a:t>Drenner, D. (2016). </a:t>
            </a:r>
            <a:r>
              <a:rPr i="1" lang="en" sz="1000">
                <a:solidFill>
                  <a:srgbClr val="000000"/>
                </a:solidFill>
                <a:latin typeface="Times New Roman"/>
                <a:ea typeface="Times New Roman"/>
                <a:cs typeface="Times New Roman"/>
                <a:sym typeface="Times New Roman"/>
              </a:rPr>
              <a:t>January: Tornadoes swept through Texas</a:t>
            </a:r>
            <a:r>
              <a:rPr lang="en" sz="1000">
                <a:solidFill>
                  <a:srgbClr val="000000"/>
                </a:solidFill>
                <a:latin typeface="Times New Roman"/>
                <a:ea typeface="Times New Roman"/>
                <a:cs typeface="Times New Roman"/>
                <a:sym typeface="Times New Roman"/>
              </a:rPr>
              <a:t> [Photograph].</a:t>
            </a:r>
            <a:r>
              <a:rPr lang="en" sz="1000">
                <a:solidFill>
                  <a:srgbClr val="000000"/>
                </a:solidFill>
                <a:uFill>
                  <a:noFill/>
                </a:uFill>
                <a:latin typeface="Times New Roman"/>
                <a:ea typeface="Times New Roman"/>
                <a:cs typeface="Times New Roman"/>
                <a:sym typeface="Times New Roman"/>
                <a:hlinkClick r:id="rId10">
                  <a:extLst>
                    <a:ext uri="{A12FA001-AC4F-418D-AE19-62706E023703}">
                      <ahyp:hlinkClr val="tx"/>
                    </a:ext>
                  </a:extLst>
                </a:hlinkClick>
              </a:rPr>
              <a:t> </a:t>
            </a:r>
            <a:r>
              <a:rPr lang="en" sz="1000" u="sng">
                <a:solidFill>
                  <a:schemeClr val="hlink"/>
                </a:solidFill>
                <a:latin typeface="Times New Roman"/>
                <a:ea typeface="Times New Roman"/>
                <a:cs typeface="Times New Roman"/>
                <a:sym typeface="Times New Roman"/>
                <a:hlinkClick r:id="rId11"/>
              </a:rPr>
              <a:t>https://redcrosschat.org/2016/12/27/disasters-of-2016-in-photos/</a:t>
            </a:r>
            <a:endParaRPr sz="1000" u="sng">
              <a:solidFill>
                <a:schemeClr val="hlink"/>
              </a:solidFill>
              <a:latin typeface="Times New Roman"/>
              <a:ea typeface="Times New Roman"/>
              <a:cs typeface="Times New Roman"/>
              <a:sym typeface="Times New Roman"/>
            </a:endParaRPr>
          </a:p>
          <a:p>
            <a:pPr indent="-279400" lvl="0" marL="279400" rtl="0" algn="l">
              <a:lnSpc>
                <a:spcPct val="200000"/>
              </a:lnSpc>
              <a:spcBef>
                <a:spcPts val="0"/>
              </a:spcBef>
              <a:spcAft>
                <a:spcPts val="0"/>
              </a:spcAft>
              <a:buNone/>
            </a:pPr>
            <a:r>
              <a:rPr lang="en" sz="1000">
                <a:solidFill>
                  <a:srgbClr val="000000"/>
                </a:solidFill>
                <a:latin typeface="Times New Roman"/>
                <a:ea typeface="Times New Roman"/>
                <a:cs typeface="Times New Roman"/>
                <a:sym typeface="Times New Roman"/>
              </a:rPr>
              <a:t>NOAA. (n.d.). </a:t>
            </a:r>
            <a:r>
              <a:rPr i="1" lang="en" sz="1000">
                <a:solidFill>
                  <a:srgbClr val="000000"/>
                </a:solidFill>
                <a:latin typeface="Times New Roman"/>
                <a:ea typeface="Times New Roman"/>
                <a:cs typeface="Times New Roman"/>
                <a:sym typeface="Times New Roman"/>
              </a:rPr>
              <a:t>Forecasts and Service: About the NWS</a:t>
            </a:r>
            <a:r>
              <a:rPr lang="en" sz="1000">
                <a:solidFill>
                  <a:srgbClr val="000000"/>
                </a:solidFill>
                <a:latin typeface="Times New Roman"/>
                <a:ea typeface="Times New Roman"/>
                <a:cs typeface="Times New Roman"/>
                <a:sym typeface="Times New Roman"/>
              </a:rPr>
              <a:t> [Government]. NOAA’s National Weather Service. Retrieved April 22, 2025, from</a:t>
            </a:r>
            <a:r>
              <a:rPr lang="en" sz="1000">
                <a:solidFill>
                  <a:srgbClr val="000000"/>
                </a:solidFill>
                <a:uFill>
                  <a:noFill/>
                </a:uFill>
                <a:latin typeface="Times New Roman"/>
                <a:ea typeface="Times New Roman"/>
                <a:cs typeface="Times New Roman"/>
                <a:sym typeface="Times New Roman"/>
                <a:hlinkClick r:id="rId12">
                  <a:extLst>
                    <a:ext uri="{A12FA001-AC4F-418D-AE19-62706E023703}">
                      <ahyp:hlinkClr val="tx"/>
                    </a:ext>
                  </a:extLst>
                </a:hlinkClick>
              </a:rPr>
              <a:t> </a:t>
            </a:r>
            <a:r>
              <a:rPr lang="en" sz="1000" u="sng">
                <a:solidFill>
                  <a:schemeClr val="hlink"/>
                </a:solidFill>
                <a:latin typeface="Times New Roman"/>
                <a:ea typeface="Times New Roman"/>
                <a:cs typeface="Times New Roman"/>
                <a:sym typeface="Times New Roman"/>
                <a:hlinkClick r:id="rId13"/>
              </a:rPr>
              <a:t>https://www.weather.gov/about/forecastsandservice</a:t>
            </a:r>
            <a:endParaRPr sz="1000" u="sng">
              <a:solidFill>
                <a:schemeClr val="hlink"/>
              </a:solidFill>
              <a:latin typeface="Times New Roman"/>
              <a:ea typeface="Times New Roman"/>
              <a:cs typeface="Times New Roman"/>
              <a:sym typeface="Times New Roman"/>
            </a:endParaRPr>
          </a:p>
          <a:p>
            <a:pPr indent="-279400" lvl="0" marL="279400" rtl="0" algn="l">
              <a:lnSpc>
                <a:spcPct val="200000"/>
              </a:lnSpc>
              <a:spcBef>
                <a:spcPts val="0"/>
              </a:spcBef>
              <a:spcAft>
                <a:spcPts val="0"/>
              </a:spcAft>
              <a:buNone/>
            </a:pPr>
            <a:r>
              <a:rPr lang="en" sz="1000">
                <a:solidFill>
                  <a:srgbClr val="000000"/>
                </a:solidFill>
                <a:latin typeface="Times New Roman"/>
                <a:ea typeface="Times New Roman"/>
                <a:cs typeface="Times New Roman"/>
                <a:sym typeface="Times New Roman"/>
              </a:rPr>
              <a:t>NOAA Satellites. (2017). </a:t>
            </a:r>
            <a:r>
              <a:rPr i="1" lang="en" sz="1000">
                <a:solidFill>
                  <a:srgbClr val="000000"/>
                </a:solidFill>
                <a:latin typeface="Times New Roman"/>
                <a:ea typeface="Times New Roman"/>
                <a:cs typeface="Times New Roman"/>
                <a:sym typeface="Times New Roman"/>
              </a:rPr>
              <a:t>Hurricanes Maria and Lee in the Atlantic Ocean</a:t>
            </a:r>
            <a:r>
              <a:rPr lang="en" sz="1000">
                <a:solidFill>
                  <a:srgbClr val="000000"/>
                </a:solidFill>
                <a:latin typeface="Times New Roman"/>
                <a:ea typeface="Times New Roman"/>
                <a:cs typeface="Times New Roman"/>
                <a:sym typeface="Times New Roman"/>
              </a:rPr>
              <a:t> [Photo].</a:t>
            </a:r>
            <a:r>
              <a:rPr lang="en" sz="1000">
                <a:solidFill>
                  <a:srgbClr val="000000"/>
                </a:solidFill>
                <a:uFill>
                  <a:noFill/>
                </a:uFill>
                <a:latin typeface="Times New Roman"/>
                <a:ea typeface="Times New Roman"/>
                <a:cs typeface="Times New Roman"/>
                <a:sym typeface="Times New Roman"/>
                <a:hlinkClick r:id="rId14">
                  <a:extLst>
                    <a:ext uri="{A12FA001-AC4F-418D-AE19-62706E023703}">
                      <ahyp:hlinkClr val="tx"/>
                    </a:ext>
                  </a:extLst>
                </a:hlinkClick>
              </a:rPr>
              <a:t> </a:t>
            </a:r>
            <a:r>
              <a:rPr lang="en" sz="1000" u="sng">
                <a:solidFill>
                  <a:schemeClr val="hlink"/>
                </a:solidFill>
                <a:latin typeface="Times New Roman"/>
                <a:ea typeface="Times New Roman"/>
                <a:cs typeface="Times New Roman"/>
                <a:sym typeface="Times New Roman"/>
                <a:hlinkClick r:id="rId15"/>
              </a:rPr>
              <a:t>https://www.flickr.com/photos/noaasatellites/36721671963/</a:t>
            </a:r>
            <a:endParaRPr sz="1000">
              <a:latin typeface="Times New Roman"/>
              <a:ea typeface="Times New Roman"/>
              <a:cs typeface="Times New Roman"/>
              <a:sym typeface="Times New Roman"/>
            </a:endParaRPr>
          </a:p>
        </p:txBody>
      </p:sp>
      <p:grpSp>
        <p:nvGrpSpPr>
          <p:cNvPr id="470" name="Google Shape;470;p44"/>
          <p:cNvGrpSpPr/>
          <p:nvPr/>
        </p:nvGrpSpPr>
        <p:grpSpPr>
          <a:xfrm>
            <a:off x="7896778" y="537213"/>
            <a:ext cx="613849" cy="147600"/>
            <a:chOff x="7896778" y="539500"/>
            <a:chExt cx="613849" cy="147600"/>
          </a:xfrm>
        </p:grpSpPr>
        <p:sp>
          <p:nvSpPr>
            <p:cNvPr id="471" name="Google Shape;471;p44"/>
            <p:cNvSpPr/>
            <p:nvPr/>
          </p:nvSpPr>
          <p:spPr>
            <a:xfrm>
              <a:off x="7896778" y="539500"/>
              <a:ext cx="147600" cy="1476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4"/>
            <p:cNvSpPr/>
            <p:nvPr/>
          </p:nvSpPr>
          <p:spPr>
            <a:xfrm>
              <a:off x="8129903" y="539500"/>
              <a:ext cx="147600" cy="147600"/>
            </a:xfrm>
            <a:prstGeom prst="diamond">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4"/>
            <p:cNvSpPr/>
            <p:nvPr/>
          </p:nvSpPr>
          <p:spPr>
            <a:xfrm>
              <a:off x="8363027" y="539500"/>
              <a:ext cx="147600" cy="1476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27" title="Tornadic Supercell - Jim Reed.png"/>
          <p:cNvPicPr preferRelativeResize="0"/>
          <p:nvPr>
            <p:ph idx="2" type="pic"/>
          </p:nvPr>
        </p:nvPicPr>
        <p:blipFill rotWithShape="1">
          <a:blip r:embed="rId3">
            <a:alphaModFix/>
          </a:blip>
          <a:srcRect b="0" l="6752" r="30080" t="0"/>
          <a:stretch/>
        </p:blipFill>
        <p:spPr>
          <a:xfrm>
            <a:off x="4502425" y="539500"/>
            <a:ext cx="4104251" cy="4320900"/>
          </a:xfrm>
          <a:prstGeom prst="rect">
            <a:avLst/>
          </a:prstGeom>
        </p:spPr>
      </p:pic>
      <p:sp>
        <p:nvSpPr>
          <p:cNvPr id="174" name="Google Shape;174;p27"/>
          <p:cNvSpPr/>
          <p:nvPr/>
        </p:nvSpPr>
        <p:spPr>
          <a:xfrm>
            <a:off x="537300" y="1155850"/>
            <a:ext cx="6704700" cy="2202000"/>
          </a:xfrm>
          <a:prstGeom prst="rect">
            <a:avLst/>
          </a:prstGeom>
          <a:solidFill>
            <a:schemeClr val="accent4"/>
          </a:solidFill>
          <a:ln>
            <a:noFill/>
          </a:ln>
          <a:effectLst>
            <a:outerShdw blurRad="157163" rotWithShape="0" algn="bl" dir="4560000" dist="1143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7"/>
          <p:cNvSpPr/>
          <p:nvPr/>
        </p:nvSpPr>
        <p:spPr>
          <a:xfrm>
            <a:off x="847075" y="2357253"/>
            <a:ext cx="633600" cy="633600"/>
          </a:xfrm>
          <a:prstGeom prst="diamond">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7"/>
          <p:cNvSpPr/>
          <p:nvPr/>
        </p:nvSpPr>
        <p:spPr>
          <a:xfrm>
            <a:off x="3988675" y="1421485"/>
            <a:ext cx="633600" cy="6336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7"/>
          <p:cNvSpPr/>
          <p:nvPr/>
        </p:nvSpPr>
        <p:spPr>
          <a:xfrm>
            <a:off x="3988675" y="2316559"/>
            <a:ext cx="633600" cy="6336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7"/>
          <p:cNvSpPr/>
          <p:nvPr/>
        </p:nvSpPr>
        <p:spPr>
          <a:xfrm>
            <a:off x="847075" y="1402734"/>
            <a:ext cx="633600" cy="6336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9" name="Google Shape;179;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TABLE </a:t>
            </a:r>
            <a:r>
              <a:rPr lang="en" sz="2700">
                <a:latin typeface="Roboto"/>
                <a:ea typeface="Roboto"/>
                <a:cs typeface="Roboto"/>
                <a:sym typeface="Roboto"/>
              </a:rPr>
              <a:t>OF CONTENTS</a:t>
            </a:r>
            <a:endParaRPr sz="2700">
              <a:latin typeface="Roboto"/>
              <a:ea typeface="Roboto"/>
              <a:cs typeface="Roboto"/>
              <a:sym typeface="Roboto"/>
            </a:endParaRPr>
          </a:p>
        </p:txBody>
      </p:sp>
      <p:sp>
        <p:nvSpPr>
          <p:cNvPr id="180" name="Google Shape;180;p27"/>
          <p:cNvSpPr txBox="1"/>
          <p:nvPr>
            <p:ph idx="1" type="subTitle"/>
          </p:nvPr>
        </p:nvSpPr>
        <p:spPr>
          <a:xfrm>
            <a:off x="1556874" y="1634608"/>
            <a:ext cx="23055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Who is the American Red Cross, and what do they do?</a:t>
            </a:r>
            <a:endParaRPr sz="1200"/>
          </a:p>
        </p:txBody>
      </p:sp>
      <p:sp>
        <p:nvSpPr>
          <p:cNvPr id="181" name="Google Shape;181;p27"/>
          <p:cNvSpPr txBox="1"/>
          <p:nvPr>
            <p:ph idx="6" type="title"/>
          </p:nvPr>
        </p:nvSpPr>
        <p:spPr>
          <a:xfrm>
            <a:off x="913075" y="1526934"/>
            <a:ext cx="501600" cy="38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82" name="Google Shape;182;p27"/>
          <p:cNvSpPr txBox="1"/>
          <p:nvPr>
            <p:ph idx="5" type="subTitle"/>
          </p:nvPr>
        </p:nvSpPr>
        <p:spPr>
          <a:xfrm>
            <a:off x="1552657" y="2592388"/>
            <a:ext cx="23055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Gather data to assist disaster relief efforts</a:t>
            </a:r>
            <a:endParaRPr sz="1200"/>
          </a:p>
        </p:txBody>
      </p:sp>
      <p:sp>
        <p:nvSpPr>
          <p:cNvPr id="183" name="Google Shape;183;p27"/>
          <p:cNvSpPr txBox="1"/>
          <p:nvPr>
            <p:ph idx="8" type="title"/>
          </p:nvPr>
        </p:nvSpPr>
        <p:spPr>
          <a:xfrm>
            <a:off x="4054656" y="2440759"/>
            <a:ext cx="501600" cy="38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84" name="Google Shape;184;p27"/>
          <p:cNvSpPr txBox="1"/>
          <p:nvPr>
            <p:ph idx="3" type="subTitle"/>
          </p:nvPr>
        </p:nvSpPr>
        <p:spPr>
          <a:xfrm>
            <a:off x="4698474" y="2548433"/>
            <a:ext cx="23055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Data-driven, actionable recommendations</a:t>
            </a:r>
            <a:endParaRPr sz="1200"/>
          </a:p>
        </p:txBody>
      </p:sp>
      <p:sp>
        <p:nvSpPr>
          <p:cNvPr id="185" name="Google Shape;185;p27"/>
          <p:cNvSpPr txBox="1"/>
          <p:nvPr>
            <p:ph idx="9" type="title"/>
          </p:nvPr>
        </p:nvSpPr>
        <p:spPr>
          <a:xfrm>
            <a:off x="913075" y="2482305"/>
            <a:ext cx="501600" cy="38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86" name="Google Shape;186;p27"/>
          <p:cNvSpPr txBox="1"/>
          <p:nvPr>
            <p:ph idx="14" type="subTitle"/>
          </p:nvPr>
        </p:nvSpPr>
        <p:spPr>
          <a:xfrm>
            <a:off x="4703955" y="1659880"/>
            <a:ext cx="23055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Overview of the project’s workflow</a:t>
            </a:r>
            <a:endParaRPr sz="1200"/>
          </a:p>
        </p:txBody>
      </p:sp>
      <p:sp>
        <p:nvSpPr>
          <p:cNvPr id="187" name="Google Shape;187;p27"/>
          <p:cNvSpPr txBox="1"/>
          <p:nvPr>
            <p:ph idx="16" type="title"/>
          </p:nvPr>
        </p:nvSpPr>
        <p:spPr>
          <a:xfrm>
            <a:off x="4054675" y="1545685"/>
            <a:ext cx="501600" cy="38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88" name="Google Shape;188;p27"/>
          <p:cNvSpPr txBox="1"/>
          <p:nvPr>
            <p:ph idx="17" type="subTitle"/>
          </p:nvPr>
        </p:nvSpPr>
        <p:spPr>
          <a:xfrm>
            <a:off x="1556874" y="1429418"/>
            <a:ext cx="2305500" cy="38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 US</a:t>
            </a:r>
            <a:endParaRPr/>
          </a:p>
        </p:txBody>
      </p:sp>
      <p:sp>
        <p:nvSpPr>
          <p:cNvPr id="189" name="Google Shape;189;p27"/>
          <p:cNvSpPr txBox="1"/>
          <p:nvPr>
            <p:ph idx="18" type="subTitle"/>
          </p:nvPr>
        </p:nvSpPr>
        <p:spPr>
          <a:xfrm>
            <a:off x="4698475" y="2343243"/>
            <a:ext cx="2305500" cy="38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NEXT STEPS</a:t>
            </a:r>
            <a:endParaRPr/>
          </a:p>
        </p:txBody>
      </p:sp>
      <p:sp>
        <p:nvSpPr>
          <p:cNvPr id="190" name="Google Shape;190;p27"/>
          <p:cNvSpPr txBox="1"/>
          <p:nvPr>
            <p:ph idx="20" type="subTitle"/>
          </p:nvPr>
        </p:nvSpPr>
        <p:spPr>
          <a:xfrm>
            <a:off x="1552657" y="2386692"/>
            <a:ext cx="2305500" cy="38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a:t>
            </a:r>
            <a:r>
              <a:rPr lang="en"/>
              <a:t>TASK</a:t>
            </a:r>
            <a:endParaRPr/>
          </a:p>
        </p:txBody>
      </p:sp>
      <p:sp>
        <p:nvSpPr>
          <p:cNvPr id="191" name="Google Shape;191;p27"/>
          <p:cNvSpPr txBox="1"/>
          <p:nvPr>
            <p:ph idx="22" type="subTitle"/>
          </p:nvPr>
        </p:nvSpPr>
        <p:spPr>
          <a:xfrm>
            <a:off x="4703955" y="1453678"/>
            <a:ext cx="2305500" cy="38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PROCESS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45"/>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latin typeface="Roboto"/>
              <a:ea typeface="Roboto"/>
              <a:cs typeface="Roboto"/>
              <a:sym typeface="Roboto"/>
            </a:endParaRPr>
          </a:p>
        </p:txBody>
      </p:sp>
      <p:sp>
        <p:nvSpPr>
          <p:cNvPr id="479" name="Google Shape;479;p45"/>
          <p:cNvSpPr txBox="1"/>
          <p:nvPr>
            <p:ph idx="1" type="body"/>
          </p:nvPr>
        </p:nvSpPr>
        <p:spPr>
          <a:xfrm>
            <a:off x="720000" y="1279525"/>
            <a:ext cx="7704000" cy="3228600"/>
          </a:xfrm>
          <a:prstGeom prst="rect">
            <a:avLst/>
          </a:prstGeom>
        </p:spPr>
        <p:txBody>
          <a:bodyPr anchorCtr="0" anchor="t" bIns="91425" lIns="91425" spcFirstLastPara="1" rIns="91425" wrap="square" tIns="91425">
            <a:noAutofit/>
          </a:bodyPr>
          <a:lstStyle/>
          <a:p>
            <a:pPr indent="-279400" lvl="0" marL="279400" rtl="0" algn="l">
              <a:lnSpc>
                <a:spcPct val="200000"/>
              </a:lnSpc>
              <a:spcBef>
                <a:spcPts val="0"/>
              </a:spcBef>
              <a:spcAft>
                <a:spcPts val="0"/>
              </a:spcAft>
              <a:buNone/>
            </a:pPr>
            <a:r>
              <a:rPr lang="en" sz="1000">
                <a:solidFill>
                  <a:srgbClr val="000000"/>
                </a:solidFill>
                <a:latin typeface="Times New Roman"/>
                <a:ea typeface="Times New Roman"/>
                <a:cs typeface="Times New Roman"/>
                <a:sym typeface="Times New Roman"/>
              </a:rPr>
              <a:t>Reed, J. (n.d.-a). </a:t>
            </a:r>
            <a:r>
              <a:rPr i="1" lang="en" sz="1000">
                <a:solidFill>
                  <a:srgbClr val="000000"/>
                </a:solidFill>
                <a:latin typeface="Times New Roman"/>
                <a:ea typeface="Times New Roman"/>
                <a:cs typeface="Times New Roman"/>
                <a:sym typeface="Times New Roman"/>
              </a:rPr>
              <a:t>Professional Storm Chasers Monitor Tornado</a:t>
            </a:r>
            <a:r>
              <a:rPr lang="en" sz="1000">
                <a:solidFill>
                  <a:srgbClr val="000000"/>
                </a:solidFill>
                <a:latin typeface="Times New Roman"/>
                <a:ea typeface="Times New Roman"/>
                <a:cs typeface="Times New Roman"/>
                <a:sym typeface="Times New Roman"/>
              </a:rPr>
              <a:t> (Storm Chasers) [Photograph]. Jim Reed - Extreme Weather. Retrieved April 28, 2025, from</a:t>
            </a:r>
            <a:r>
              <a:rPr lang="en" sz="1000">
                <a:solidFill>
                  <a:srgbClr val="000000"/>
                </a:solidFill>
                <a:uFill>
                  <a:noFill/>
                </a:uFill>
                <a:latin typeface="Times New Roman"/>
                <a:ea typeface="Times New Roman"/>
                <a:cs typeface="Times New Roman"/>
                <a:sym typeface="Times New Roman"/>
                <a:hlinkClick r:id="rId3">
                  <a:extLst>
                    <a:ext uri="{A12FA001-AC4F-418D-AE19-62706E023703}">
                      <ahyp:hlinkClr val="tx"/>
                    </a:ext>
                  </a:extLst>
                </a:hlinkClick>
              </a:rPr>
              <a:t> </a:t>
            </a:r>
            <a:r>
              <a:rPr lang="en" sz="1000" u="sng">
                <a:solidFill>
                  <a:schemeClr val="hlink"/>
                </a:solidFill>
                <a:latin typeface="Times New Roman"/>
                <a:ea typeface="Times New Roman"/>
                <a:cs typeface="Times New Roman"/>
                <a:sym typeface="Times New Roman"/>
                <a:hlinkClick r:id="rId4"/>
              </a:rPr>
              <a:t>https://www.jimreedphoto.com/p222831751/h73E529EB</a:t>
            </a:r>
            <a:endParaRPr sz="1000" u="sng">
              <a:solidFill>
                <a:schemeClr val="hlink"/>
              </a:solidFill>
              <a:latin typeface="Times New Roman"/>
              <a:ea typeface="Times New Roman"/>
              <a:cs typeface="Times New Roman"/>
              <a:sym typeface="Times New Roman"/>
            </a:endParaRPr>
          </a:p>
          <a:p>
            <a:pPr indent="-279400" lvl="0" marL="279400" rtl="0" algn="l">
              <a:lnSpc>
                <a:spcPct val="200000"/>
              </a:lnSpc>
              <a:spcBef>
                <a:spcPts val="0"/>
              </a:spcBef>
              <a:spcAft>
                <a:spcPts val="0"/>
              </a:spcAft>
              <a:buNone/>
            </a:pPr>
            <a:r>
              <a:rPr lang="en" sz="1000">
                <a:solidFill>
                  <a:srgbClr val="000000"/>
                </a:solidFill>
                <a:latin typeface="Times New Roman"/>
                <a:ea typeface="Times New Roman"/>
                <a:cs typeface="Times New Roman"/>
                <a:sym typeface="Times New Roman"/>
              </a:rPr>
              <a:t>Reed, J. (n.d.-b). </a:t>
            </a:r>
            <a:r>
              <a:rPr i="1" lang="en" sz="1000">
                <a:solidFill>
                  <a:srgbClr val="000000"/>
                </a:solidFill>
                <a:latin typeface="Times New Roman"/>
                <a:ea typeface="Times New Roman"/>
                <a:cs typeface="Times New Roman"/>
                <a:sym typeface="Times New Roman"/>
              </a:rPr>
              <a:t>Supercell Approaching Rural Road</a:t>
            </a:r>
            <a:r>
              <a:rPr lang="en" sz="1000">
                <a:solidFill>
                  <a:srgbClr val="000000"/>
                </a:solidFill>
                <a:latin typeface="Times New Roman"/>
                <a:ea typeface="Times New Roman"/>
                <a:cs typeface="Times New Roman"/>
                <a:sym typeface="Times New Roman"/>
              </a:rPr>
              <a:t> (Storms) [Photograph]. Jim Reed - Extreme Weather. Retrieved April 27, 2025, from</a:t>
            </a:r>
            <a:r>
              <a:rPr lang="en" sz="1000">
                <a:solidFill>
                  <a:srgbClr val="000000"/>
                </a:solidFill>
                <a:uFill>
                  <a:noFill/>
                </a:uFill>
                <a:latin typeface="Times New Roman"/>
                <a:ea typeface="Times New Roman"/>
                <a:cs typeface="Times New Roman"/>
                <a:sym typeface="Times New Roman"/>
                <a:hlinkClick r:id="rId5">
                  <a:extLst>
                    <a:ext uri="{A12FA001-AC4F-418D-AE19-62706E023703}">
                      <ahyp:hlinkClr val="tx"/>
                    </a:ext>
                  </a:extLst>
                </a:hlinkClick>
              </a:rPr>
              <a:t> </a:t>
            </a:r>
            <a:r>
              <a:rPr lang="en" sz="1000" u="sng">
                <a:solidFill>
                  <a:schemeClr val="hlink"/>
                </a:solidFill>
                <a:latin typeface="Times New Roman"/>
                <a:ea typeface="Times New Roman"/>
                <a:cs typeface="Times New Roman"/>
                <a:sym typeface="Times New Roman"/>
                <a:hlinkClick r:id="rId6"/>
              </a:rPr>
              <a:t>https://www.jimreedphoto.com/p469274228/h72FE2C61</a:t>
            </a:r>
            <a:endParaRPr sz="1000" u="sng">
              <a:solidFill>
                <a:schemeClr val="hlink"/>
              </a:solidFill>
              <a:latin typeface="Times New Roman"/>
              <a:ea typeface="Times New Roman"/>
              <a:cs typeface="Times New Roman"/>
              <a:sym typeface="Times New Roman"/>
            </a:endParaRPr>
          </a:p>
          <a:p>
            <a:pPr indent="-279400" lvl="0" marL="279400" rtl="0" algn="l">
              <a:lnSpc>
                <a:spcPct val="200000"/>
              </a:lnSpc>
              <a:spcBef>
                <a:spcPts val="0"/>
              </a:spcBef>
              <a:spcAft>
                <a:spcPts val="0"/>
              </a:spcAft>
              <a:buNone/>
            </a:pPr>
            <a:r>
              <a:rPr lang="en" sz="1000">
                <a:solidFill>
                  <a:srgbClr val="000000"/>
                </a:solidFill>
                <a:latin typeface="Times New Roman"/>
                <a:ea typeface="Times New Roman"/>
                <a:cs typeface="Times New Roman"/>
                <a:sym typeface="Times New Roman"/>
              </a:rPr>
              <a:t>Reed, J. (n.d.-c). </a:t>
            </a:r>
            <a:r>
              <a:rPr i="1" lang="en" sz="1000">
                <a:solidFill>
                  <a:srgbClr val="000000"/>
                </a:solidFill>
                <a:latin typeface="Times New Roman"/>
                <a:ea typeface="Times New Roman"/>
                <a:cs typeface="Times New Roman"/>
                <a:sym typeface="Times New Roman"/>
              </a:rPr>
              <a:t>Tornadic Supercell</a:t>
            </a:r>
            <a:r>
              <a:rPr lang="en" sz="1000">
                <a:solidFill>
                  <a:srgbClr val="000000"/>
                </a:solidFill>
                <a:latin typeface="Times New Roman"/>
                <a:ea typeface="Times New Roman"/>
                <a:cs typeface="Times New Roman"/>
                <a:sym typeface="Times New Roman"/>
              </a:rPr>
              <a:t> (Storms) [Photograph]. Jim Reed - Extreme Weather. Retrieved April 27, 2025, from</a:t>
            </a:r>
            <a:r>
              <a:rPr lang="en" sz="1000">
                <a:solidFill>
                  <a:srgbClr val="000000"/>
                </a:solidFill>
                <a:uFill>
                  <a:noFill/>
                </a:uFill>
                <a:latin typeface="Times New Roman"/>
                <a:ea typeface="Times New Roman"/>
                <a:cs typeface="Times New Roman"/>
                <a:sym typeface="Times New Roman"/>
                <a:hlinkClick r:id="rId7">
                  <a:extLst>
                    <a:ext uri="{A12FA001-AC4F-418D-AE19-62706E023703}">
                      <ahyp:hlinkClr val="tx"/>
                    </a:ext>
                  </a:extLst>
                </a:hlinkClick>
              </a:rPr>
              <a:t> </a:t>
            </a:r>
            <a:r>
              <a:rPr lang="en" sz="1000" u="sng">
                <a:solidFill>
                  <a:schemeClr val="hlink"/>
                </a:solidFill>
                <a:latin typeface="Times New Roman"/>
                <a:ea typeface="Times New Roman"/>
                <a:cs typeface="Times New Roman"/>
                <a:sym typeface="Times New Roman"/>
                <a:hlinkClick r:id="rId8"/>
              </a:rPr>
              <a:t>https://www.jimreedphoto.com/p469274228/h22B7C5AB</a:t>
            </a:r>
            <a:endParaRPr sz="1000" u="sng">
              <a:solidFill>
                <a:schemeClr val="hlink"/>
              </a:solidFill>
              <a:latin typeface="Times New Roman"/>
              <a:ea typeface="Times New Roman"/>
              <a:cs typeface="Times New Roman"/>
              <a:sym typeface="Times New Roman"/>
            </a:endParaRPr>
          </a:p>
          <a:p>
            <a:pPr indent="-279400" lvl="0" marL="279400" rtl="0" algn="l">
              <a:lnSpc>
                <a:spcPct val="200000"/>
              </a:lnSpc>
              <a:spcBef>
                <a:spcPts val="0"/>
              </a:spcBef>
              <a:spcAft>
                <a:spcPts val="0"/>
              </a:spcAft>
              <a:buNone/>
            </a:pPr>
            <a:r>
              <a:rPr lang="en" sz="1000">
                <a:solidFill>
                  <a:srgbClr val="000000"/>
                </a:solidFill>
                <a:latin typeface="Times New Roman"/>
                <a:ea typeface="Times New Roman"/>
                <a:cs typeface="Times New Roman"/>
                <a:sym typeface="Times New Roman"/>
              </a:rPr>
              <a:t>Reed, J. (n.d.-d). </a:t>
            </a:r>
            <a:r>
              <a:rPr i="1" lang="en" sz="1000">
                <a:solidFill>
                  <a:srgbClr val="000000"/>
                </a:solidFill>
                <a:latin typeface="Times New Roman"/>
                <a:ea typeface="Times New Roman"/>
                <a:cs typeface="Times New Roman"/>
                <a:sym typeface="Times New Roman"/>
              </a:rPr>
              <a:t>Twin Night Tornadoes Illuminated by Lightning</a:t>
            </a:r>
            <a:r>
              <a:rPr lang="en" sz="1000">
                <a:solidFill>
                  <a:srgbClr val="000000"/>
                </a:solidFill>
                <a:latin typeface="Times New Roman"/>
                <a:ea typeface="Times New Roman"/>
                <a:cs typeface="Times New Roman"/>
                <a:sym typeface="Times New Roman"/>
              </a:rPr>
              <a:t> (Lightning) [Photograph]. Jim Reed - Extreme Weather. Retrieved April 27, 2025, from</a:t>
            </a:r>
            <a:r>
              <a:rPr lang="en" sz="1000">
                <a:solidFill>
                  <a:srgbClr val="000000"/>
                </a:solidFill>
                <a:uFill>
                  <a:noFill/>
                </a:uFill>
                <a:latin typeface="Times New Roman"/>
                <a:ea typeface="Times New Roman"/>
                <a:cs typeface="Times New Roman"/>
                <a:sym typeface="Times New Roman"/>
                <a:hlinkClick r:id="rId9">
                  <a:extLst>
                    <a:ext uri="{A12FA001-AC4F-418D-AE19-62706E023703}">
                      <ahyp:hlinkClr val="tx"/>
                    </a:ext>
                  </a:extLst>
                </a:hlinkClick>
              </a:rPr>
              <a:t> </a:t>
            </a:r>
            <a:r>
              <a:rPr lang="en" sz="1000" u="sng">
                <a:solidFill>
                  <a:schemeClr val="hlink"/>
                </a:solidFill>
                <a:latin typeface="Times New Roman"/>
                <a:ea typeface="Times New Roman"/>
                <a:cs typeface="Times New Roman"/>
                <a:sym typeface="Times New Roman"/>
                <a:hlinkClick r:id="rId10"/>
              </a:rPr>
              <a:t>https://www.jimreedphoto.com/p283053052/h23871D41</a:t>
            </a:r>
            <a:endParaRPr sz="1000" u="sng">
              <a:solidFill>
                <a:schemeClr val="hlink"/>
              </a:solidFill>
              <a:latin typeface="Times New Roman"/>
              <a:ea typeface="Times New Roman"/>
              <a:cs typeface="Times New Roman"/>
              <a:sym typeface="Times New Roman"/>
            </a:endParaRPr>
          </a:p>
          <a:p>
            <a:pPr indent="-279400" lvl="0" marL="279400" rtl="0" algn="l">
              <a:lnSpc>
                <a:spcPct val="200000"/>
              </a:lnSpc>
              <a:spcBef>
                <a:spcPts val="0"/>
              </a:spcBef>
              <a:spcAft>
                <a:spcPts val="0"/>
              </a:spcAft>
              <a:buNone/>
            </a:pPr>
            <a:r>
              <a:rPr lang="en" sz="1000">
                <a:solidFill>
                  <a:srgbClr val="000000"/>
                </a:solidFill>
                <a:latin typeface="Times New Roman"/>
                <a:ea typeface="Times New Roman"/>
                <a:cs typeface="Times New Roman"/>
                <a:sym typeface="Times New Roman"/>
              </a:rPr>
              <a:t>Reed, J. (2005). </a:t>
            </a:r>
            <a:r>
              <a:rPr i="1" lang="en" sz="1000">
                <a:solidFill>
                  <a:srgbClr val="000000"/>
                </a:solidFill>
                <a:latin typeface="Times New Roman"/>
                <a:ea typeface="Times New Roman"/>
                <a:cs typeface="Times New Roman"/>
                <a:sym typeface="Times New Roman"/>
              </a:rPr>
              <a:t>Derecho</a:t>
            </a:r>
            <a:r>
              <a:rPr lang="en" sz="1000">
                <a:solidFill>
                  <a:srgbClr val="000000"/>
                </a:solidFill>
                <a:latin typeface="Times New Roman"/>
                <a:ea typeface="Times New Roman"/>
                <a:cs typeface="Times New Roman"/>
                <a:sym typeface="Times New Roman"/>
              </a:rPr>
              <a:t> (Storms) [Photograph]. Jim Reed - Extreme Weather.</a:t>
            </a:r>
            <a:r>
              <a:rPr lang="en" sz="1000">
                <a:solidFill>
                  <a:srgbClr val="000000"/>
                </a:solidFill>
                <a:uFill>
                  <a:noFill/>
                </a:uFill>
                <a:latin typeface="Times New Roman"/>
                <a:ea typeface="Times New Roman"/>
                <a:cs typeface="Times New Roman"/>
                <a:sym typeface="Times New Roman"/>
                <a:hlinkClick r:id="rId11">
                  <a:extLst>
                    <a:ext uri="{A12FA001-AC4F-418D-AE19-62706E023703}">
                      <ahyp:hlinkClr val="tx"/>
                    </a:ext>
                  </a:extLst>
                </a:hlinkClick>
              </a:rPr>
              <a:t> </a:t>
            </a:r>
            <a:r>
              <a:rPr lang="en" sz="1000" u="sng">
                <a:solidFill>
                  <a:schemeClr val="hlink"/>
                </a:solidFill>
                <a:latin typeface="Times New Roman"/>
                <a:ea typeface="Times New Roman"/>
                <a:cs typeface="Times New Roman"/>
                <a:sym typeface="Times New Roman"/>
                <a:hlinkClick r:id="rId12"/>
              </a:rPr>
              <a:t>https://www.jimreedphoto.com/p469274228/h6EECD6C0</a:t>
            </a:r>
            <a:endParaRPr sz="1000">
              <a:latin typeface="Times New Roman"/>
              <a:ea typeface="Times New Roman"/>
              <a:cs typeface="Times New Roman"/>
              <a:sym typeface="Times New Roman"/>
            </a:endParaRPr>
          </a:p>
        </p:txBody>
      </p:sp>
      <p:grpSp>
        <p:nvGrpSpPr>
          <p:cNvPr id="480" name="Google Shape;480;p45"/>
          <p:cNvGrpSpPr/>
          <p:nvPr/>
        </p:nvGrpSpPr>
        <p:grpSpPr>
          <a:xfrm>
            <a:off x="7896778" y="537213"/>
            <a:ext cx="613849" cy="147600"/>
            <a:chOff x="7896778" y="539500"/>
            <a:chExt cx="613849" cy="147600"/>
          </a:xfrm>
        </p:grpSpPr>
        <p:sp>
          <p:nvSpPr>
            <p:cNvPr id="481" name="Google Shape;481;p45"/>
            <p:cNvSpPr/>
            <p:nvPr/>
          </p:nvSpPr>
          <p:spPr>
            <a:xfrm>
              <a:off x="7896778" y="539500"/>
              <a:ext cx="147600" cy="1476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5"/>
            <p:cNvSpPr/>
            <p:nvPr/>
          </p:nvSpPr>
          <p:spPr>
            <a:xfrm>
              <a:off x="8129903" y="539500"/>
              <a:ext cx="147600" cy="147600"/>
            </a:xfrm>
            <a:prstGeom prst="diamond">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5"/>
            <p:cNvSpPr/>
            <p:nvPr/>
          </p:nvSpPr>
          <p:spPr>
            <a:xfrm>
              <a:off x="8363027" y="539500"/>
              <a:ext cx="147600" cy="1476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46"/>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latin typeface="Roboto"/>
              <a:ea typeface="Roboto"/>
              <a:cs typeface="Roboto"/>
              <a:sym typeface="Roboto"/>
            </a:endParaRPr>
          </a:p>
        </p:txBody>
      </p:sp>
      <p:sp>
        <p:nvSpPr>
          <p:cNvPr id="489" name="Google Shape;489;p46"/>
          <p:cNvSpPr txBox="1"/>
          <p:nvPr>
            <p:ph idx="1" type="body"/>
          </p:nvPr>
        </p:nvSpPr>
        <p:spPr>
          <a:xfrm>
            <a:off x="720000" y="1279525"/>
            <a:ext cx="7704000" cy="3228600"/>
          </a:xfrm>
          <a:prstGeom prst="rect">
            <a:avLst/>
          </a:prstGeom>
        </p:spPr>
        <p:txBody>
          <a:bodyPr anchorCtr="0" anchor="t" bIns="91425" lIns="91425" spcFirstLastPara="1" rIns="91425" wrap="square" tIns="91425">
            <a:noAutofit/>
          </a:bodyPr>
          <a:lstStyle/>
          <a:p>
            <a:pPr indent="-279400" lvl="0" marL="279400" rtl="0" algn="l">
              <a:lnSpc>
                <a:spcPct val="200000"/>
              </a:lnSpc>
              <a:spcBef>
                <a:spcPts val="0"/>
              </a:spcBef>
              <a:spcAft>
                <a:spcPts val="0"/>
              </a:spcAft>
              <a:buNone/>
            </a:pPr>
            <a:r>
              <a:rPr lang="en" sz="1000">
                <a:solidFill>
                  <a:srgbClr val="000000"/>
                </a:solidFill>
                <a:latin typeface="Times New Roman"/>
                <a:ea typeface="Times New Roman"/>
                <a:cs typeface="Times New Roman"/>
                <a:sym typeface="Times New Roman"/>
              </a:rPr>
              <a:t>Reed, J. (2011). </a:t>
            </a:r>
            <a:r>
              <a:rPr i="1" lang="en" sz="1000">
                <a:solidFill>
                  <a:srgbClr val="000000"/>
                </a:solidFill>
                <a:latin typeface="Times New Roman"/>
                <a:ea typeface="Times New Roman"/>
                <a:cs typeface="Times New Roman"/>
                <a:sym typeface="Times New Roman"/>
              </a:rPr>
              <a:t>Hurricane Irene Strikes New York</a:t>
            </a:r>
            <a:r>
              <a:rPr lang="en" sz="1000">
                <a:solidFill>
                  <a:srgbClr val="000000"/>
                </a:solidFill>
                <a:latin typeface="Times New Roman"/>
                <a:ea typeface="Times New Roman"/>
                <a:cs typeface="Times New Roman"/>
                <a:sym typeface="Times New Roman"/>
              </a:rPr>
              <a:t> (Hurricanes) [Photograph]. Jim Reed - Extreme Weather.</a:t>
            </a:r>
            <a:r>
              <a:rPr lang="en" sz="1000">
                <a:solidFill>
                  <a:srgbClr val="000000"/>
                </a:solidFill>
                <a:uFill>
                  <a:noFill/>
                </a:uFill>
                <a:latin typeface="Times New Roman"/>
                <a:ea typeface="Times New Roman"/>
                <a:cs typeface="Times New Roman"/>
                <a:sym typeface="Times New Roman"/>
                <a:hlinkClick r:id="rId3">
                  <a:extLst>
                    <a:ext uri="{A12FA001-AC4F-418D-AE19-62706E023703}">
                      <ahyp:hlinkClr val="tx"/>
                    </a:ext>
                  </a:extLst>
                </a:hlinkClick>
              </a:rPr>
              <a:t> </a:t>
            </a:r>
            <a:r>
              <a:rPr lang="en" sz="1000" u="sng">
                <a:solidFill>
                  <a:schemeClr val="hlink"/>
                </a:solidFill>
                <a:latin typeface="Times New Roman"/>
                <a:ea typeface="Times New Roman"/>
                <a:cs typeface="Times New Roman"/>
                <a:sym typeface="Times New Roman"/>
                <a:hlinkClick r:id="rId4"/>
              </a:rPr>
              <a:t>https://www.jimreedphoto.com/p496431130/h794BCFF4</a:t>
            </a:r>
            <a:endParaRPr sz="1000">
              <a:solidFill>
                <a:srgbClr val="000000"/>
              </a:solidFill>
              <a:latin typeface="Times New Roman"/>
              <a:ea typeface="Times New Roman"/>
              <a:cs typeface="Times New Roman"/>
              <a:sym typeface="Times New Roman"/>
            </a:endParaRPr>
          </a:p>
          <a:p>
            <a:pPr indent="-279400" lvl="0" marL="279400" rtl="0" algn="l">
              <a:lnSpc>
                <a:spcPct val="200000"/>
              </a:lnSpc>
              <a:spcBef>
                <a:spcPts val="0"/>
              </a:spcBef>
              <a:spcAft>
                <a:spcPts val="0"/>
              </a:spcAft>
              <a:buNone/>
            </a:pPr>
            <a:r>
              <a:rPr lang="en" sz="1000">
                <a:solidFill>
                  <a:srgbClr val="000000"/>
                </a:solidFill>
                <a:latin typeface="Times New Roman"/>
                <a:ea typeface="Times New Roman"/>
                <a:cs typeface="Times New Roman"/>
                <a:sym typeface="Times New Roman"/>
              </a:rPr>
              <a:t>Shimizu. (2014, December 9). </a:t>
            </a:r>
            <a:r>
              <a:rPr i="1" lang="en" sz="1000">
                <a:solidFill>
                  <a:srgbClr val="000000"/>
                </a:solidFill>
                <a:latin typeface="Times New Roman"/>
                <a:ea typeface="Times New Roman"/>
                <a:cs typeface="Times New Roman"/>
                <a:sym typeface="Times New Roman"/>
              </a:rPr>
              <a:t>American Red Cross logo vector</a:t>
            </a:r>
            <a:r>
              <a:rPr lang="en" sz="1000">
                <a:solidFill>
                  <a:srgbClr val="000000"/>
                </a:solidFill>
                <a:latin typeface="Times New Roman"/>
                <a:ea typeface="Times New Roman"/>
                <a:cs typeface="Times New Roman"/>
                <a:sym typeface="Times New Roman"/>
              </a:rPr>
              <a:t>. BrandLogos.</a:t>
            </a:r>
            <a:r>
              <a:rPr lang="en" sz="1000">
                <a:solidFill>
                  <a:srgbClr val="000000"/>
                </a:solidFill>
                <a:uFill>
                  <a:noFill/>
                </a:uFill>
                <a:latin typeface="Times New Roman"/>
                <a:ea typeface="Times New Roman"/>
                <a:cs typeface="Times New Roman"/>
                <a:sym typeface="Times New Roman"/>
                <a:hlinkClick r:id="rId5">
                  <a:extLst>
                    <a:ext uri="{A12FA001-AC4F-418D-AE19-62706E023703}">
                      <ahyp:hlinkClr val="tx"/>
                    </a:ext>
                  </a:extLst>
                </a:hlinkClick>
              </a:rPr>
              <a:t> </a:t>
            </a:r>
            <a:r>
              <a:rPr lang="en" sz="1000" u="sng">
                <a:solidFill>
                  <a:schemeClr val="hlink"/>
                </a:solidFill>
                <a:latin typeface="Times New Roman"/>
                <a:ea typeface="Times New Roman"/>
                <a:cs typeface="Times New Roman"/>
                <a:sym typeface="Times New Roman"/>
                <a:hlinkClick r:id="rId6"/>
              </a:rPr>
              <a:t>https://brandlogos.net/american-red-cross-25705.html</a:t>
            </a:r>
            <a:endParaRPr sz="1000">
              <a:solidFill>
                <a:srgbClr val="000000"/>
              </a:solidFill>
              <a:latin typeface="Times New Roman"/>
              <a:ea typeface="Times New Roman"/>
              <a:cs typeface="Times New Roman"/>
              <a:sym typeface="Times New Roman"/>
            </a:endParaRPr>
          </a:p>
          <a:p>
            <a:pPr indent="-279400" lvl="0" marL="279400" rtl="0" algn="l">
              <a:lnSpc>
                <a:spcPct val="200000"/>
              </a:lnSpc>
              <a:spcBef>
                <a:spcPts val="0"/>
              </a:spcBef>
              <a:spcAft>
                <a:spcPts val="0"/>
              </a:spcAft>
              <a:buNone/>
            </a:pPr>
            <a:r>
              <a:rPr lang="en" sz="1000">
                <a:solidFill>
                  <a:srgbClr val="000000"/>
                </a:solidFill>
                <a:latin typeface="Times New Roman"/>
                <a:ea typeface="Times New Roman"/>
                <a:cs typeface="Times New Roman"/>
                <a:sym typeface="Times New Roman"/>
              </a:rPr>
              <a:t>U.S. Census Bureau. (2023). </a:t>
            </a:r>
            <a:r>
              <a:rPr i="1" lang="en" sz="1000">
                <a:solidFill>
                  <a:srgbClr val="000000"/>
                </a:solidFill>
                <a:latin typeface="Times New Roman"/>
                <a:ea typeface="Times New Roman"/>
                <a:cs typeface="Times New Roman"/>
                <a:sym typeface="Times New Roman"/>
              </a:rPr>
              <a:t>Selected Housing Characteristics</a:t>
            </a:r>
            <a:r>
              <a:rPr lang="en" sz="1000">
                <a:solidFill>
                  <a:srgbClr val="000000"/>
                </a:solidFill>
                <a:latin typeface="Times New Roman"/>
                <a:ea typeface="Times New Roman"/>
                <a:cs typeface="Times New Roman"/>
                <a:sym typeface="Times New Roman"/>
              </a:rPr>
              <a:t>. U.S. Department of Commerce.</a:t>
            </a:r>
            <a:r>
              <a:rPr lang="en" sz="1000">
                <a:solidFill>
                  <a:srgbClr val="000000"/>
                </a:solidFill>
                <a:uFill>
                  <a:noFill/>
                </a:uFill>
                <a:latin typeface="Times New Roman"/>
                <a:ea typeface="Times New Roman"/>
                <a:cs typeface="Times New Roman"/>
                <a:sym typeface="Times New Roman"/>
                <a:hlinkClick r:id="rId7">
                  <a:extLst>
                    <a:ext uri="{A12FA001-AC4F-418D-AE19-62706E023703}">
                      <ahyp:hlinkClr val="tx"/>
                    </a:ext>
                  </a:extLst>
                </a:hlinkClick>
              </a:rPr>
              <a:t> </a:t>
            </a:r>
            <a:r>
              <a:rPr lang="en" sz="1000" u="sng">
                <a:solidFill>
                  <a:schemeClr val="hlink"/>
                </a:solidFill>
                <a:latin typeface="Times New Roman"/>
                <a:ea typeface="Times New Roman"/>
                <a:cs typeface="Times New Roman"/>
                <a:sym typeface="Times New Roman"/>
                <a:hlinkClick r:id="rId8"/>
              </a:rPr>
              <a:t>https://data.census.gov/table/ACSDP1Y2023.DP04?q=DP04&amp;g=040XX00US01,05,13,20,29,40,47,48</a:t>
            </a:r>
            <a:endParaRPr sz="1000" u="sng">
              <a:solidFill>
                <a:schemeClr val="hlink"/>
              </a:solidFill>
              <a:latin typeface="Times New Roman"/>
              <a:ea typeface="Times New Roman"/>
              <a:cs typeface="Times New Roman"/>
              <a:sym typeface="Times New Roman"/>
            </a:endParaRPr>
          </a:p>
          <a:p>
            <a:pPr indent="-279400" lvl="0" marL="279400" rtl="0" algn="l">
              <a:lnSpc>
                <a:spcPct val="200000"/>
              </a:lnSpc>
              <a:spcBef>
                <a:spcPts val="0"/>
              </a:spcBef>
              <a:spcAft>
                <a:spcPts val="0"/>
              </a:spcAft>
              <a:buNone/>
            </a:pPr>
            <a:r>
              <a:t/>
            </a:r>
            <a:endParaRPr sz="1000">
              <a:solidFill>
                <a:srgbClr val="000000"/>
              </a:solidFill>
              <a:latin typeface="Times New Roman"/>
              <a:ea typeface="Times New Roman"/>
              <a:cs typeface="Times New Roman"/>
              <a:sym typeface="Times New Roman"/>
            </a:endParaRPr>
          </a:p>
        </p:txBody>
      </p:sp>
      <p:grpSp>
        <p:nvGrpSpPr>
          <p:cNvPr id="490" name="Google Shape;490;p46"/>
          <p:cNvGrpSpPr/>
          <p:nvPr/>
        </p:nvGrpSpPr>
        <p:grpSpPr>
          <a:xfrm>
            <a:off x="7896778" y="537213"/>
            <a:ext cx="613849" cy="147600"/>
            <a:chOff x="7896778" y="539500"/>
            <a:chExt cx="613849" cy="147600"/>
          </a:xfrm>
        </p:grpSpPr>
        <p:sp>
          <p:nvSpPr>
            <p:cNvPr id="491" name="Google Shape;491;p46"/>
            <p:cNvSpPr/>
            <p:nvPr/>
          </p:nvSpPr>
          <p:spPr>
            <a:xfrm>
              <a:off x="7896778" y="539500"/>
              <a:ext cx="147600" cy="1476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6"/>
            <p:cNvSpPr/>
            <p:nvPr/>
          </p:nvSpPr>
          <p:spPr>
            <a:xfrm>
              <a:off x="8129903" y="539500"/>
              <a:ext cx="147600" cy="147600"/>
            </a:xfrm>
            <a:prstGeom prst="diamond">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6"/>
            <p:cNvSpPr/>
            <p:nvPr/>
          </p:nvSpPr>
          <p:spPr>
            <a:xfrm>
              <a:off x="8363027" y="539500"/>
              <a:ext cx="147600" cy="1476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28" title="Derecho - Jim Reed.png"/>
          <p:cNvPicPr preferRelativeResize="0"/>
          <p:nvPr>
            <p:ph idx="2" type="pic"/>
          </p:nvPr>
        </p:nvPicPr>
        <p:blipFill rotWithShape="1">
          <a:blip r:embed="rId3">
            <a:alphaModFix/>
          </a:blip>
          <a:srcRect b="0" l="4603" r="4594" t="0"/>
          <a:stretch/>
        </p:blipFill>
        <p:spPr>
          <a:xfrm>
            <a:off x="537274" y="539500"/>
            <a:ext cx="5918699" cy="4320899"/>
          </a:xfrm>
          <a:prstGeom prst="rect">
            <a:avLst/>
          </a:prstGeom>
        </p:spPr>
      </p:pic>
      <p:sp>
        <p:nvSpPr>
          <p:cNvPr id="197" name="Google Shape;197;p28"/>
          <p:cNvSpPr/>
          <p:nvPr/>
        </p:nvSpPr>
        <p:spPr>
          <a:xfrm>
            <a:off x="2844475" y="1128975"/>
            <a:ext cx="5666100" cy="2885400"/>
          </a:xfrm>
          <a:prstGeom prst="rect">
            <a:avLst/>
          </a:prstGeom>
          <a:solidFill>
            <a:schemeClr val="accent4"/>
          </a:solidFill>
          <a:ln>
            <a:noFill/>
          </a:ln>
          <a:effectLst>
            <a:outerShdw blurRad="157163" rotWithShape="0" algn="bl" dir="4560000" dist="114300">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8"/>
          <p:cNvSpPr txBox="1"/>
          <p:nvPr>
            <p:ph idx="1" type="subTitle"/>
          </p:nvPr>
        </p:nvSpPr>
        <p:spPr>
          <a:xfrm>
            <a:off x="3953575" y="3182087"/>
            <a:ext cx="3943200" cy="404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What is our non-profit, and what do they do?</a:t>
            </a:r>
            <a:endParaRPr/>
          </a:p>
        </p:txBody>
      </p:sp>
      <p:grpSp>
        <p:nvGrpSpPr>
          <p:cNvPr id="199" name="Google Shape;199;p28"/>
          <p:cNvGrpSpPr/>
          <p:nvPr/>
        </p:nvGrpSpPr>
        <p:grpSpPr>
          <a:xfrm>
            <a:off x="7896778" y="537213"/>
            <a:ext cx="613849" cy="147600"/>
            <a:chOff x="7896778" y="539500"/>
            <a:chExt cx="613849" cy="147600"/>
          </a:xfrm>
        </p:grpSpPr>
        <p:sp>
          <p:nvSpPr>
            <p:cNvPr id="200" name="Google Shape;200;p28"/>
            <p:cNvSpPr/>
            <p:nvPr/>
          </p:nvSpPr>
          <p:spPr>
            <a:xfrm>
              <a:off x="7896778" y="539500"/>
              <a:ext cx="147600" cy="147600"/>
            </a:xfrm>
            <a:prstGeom prst="diamond">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8"/>
            <p:cNvSpPr/>
            <p:nvPr/>
          </p:nvSpPr>
          <p:spPr>
            <a:xfrm>
              <a:off x="8129903" y="539500"/>
              <a:ext cx="147600" cy="147600"/>
            </a:xfrm>
            <a:prstGeom prst="diamond">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8"/>
            <p:cNvSpPr/>
            <p:nvPr/>
          </p:nvSpPr>
          <p:spPr>
            <a:xfrm>
              <a:off x="8363027" y="539500"/>
              <a:ext cx="147600" cy="147600"/>
            </a:xfrm>
            <a:prstGeom prst="diamond">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03" name="Google Shape;203;p28"/>
          <p:cNvCxnSpPr/>
          <p:nvPr/>
        </p:nvCxnSpPr>
        <p:spPr>
          <a:xfrm>
            <a:off x="4060525" y="3039163"/>
            <a:ext cx="3729300" cy="0"/>
          </a:xfrm>
          <a:prstGeom prst="straightConnector1">
            <a:avLst/>
          </a:prstGeom>
          <a:noFill/>
          <a:ln cap="flat" cmpd="sng" w="9525">
            <a:solidFill>
              <a:schemeClr val="dk2"/>
            </a:solidFill>
            <a:prstDash val="solid"/>
            <a:round/>
            <a:headEnd len="med" w="med" type="none"/>
            <a:tailEnd len="med" w="med" type="none"/>
          </a:ln>
        </p:spPr>
      </p:cxnSp>
      <p:sp>
        <p:nvSpPr>
          <p:cNvPr id="204" name="Google Shape;204;p28"/>
          <p:cNvSpPr/>
          <p:nvPr/>
        </p:nvSpPr>
        <p:spPr>
          <a:xfrm>
            <a:off x="2015750" y="1754175"/>
            <a:ext cx="1635000" cy="16350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5" name="Google Shape;205;p28"/>
          <p:cNvSpPr txBox="1"/>
          <p:nvPr>
            <p:ph idx="3" type="title"/>
          </p:nvPr>
        </p:nvSpPr>
        <p:spPr>
          <a:xfrm>
            <a:off x="2286650" y="2150775"/>
            <a:ext cx="1093200" cy="84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grpSp>
        <p:nvGrpSpPr>
          <p:cNvPr id="206" name="Google Shape;206;p28"/>
          <p:cNvGrpSpPr/>
          <p:nvPr/>
        </p:nvGrpSpPr>
        <p:grpSpPr>
          <a:xfrm>
            <a:off x="7896778" y="537213"/>
            <a:ext cx="613849" cy="147600"/>
            <a:chOff x="7896778" y="539500"/>
            <a:chExt cx="613849" cy="147600"/>
          </a:xfrm>
        </p:grpSpPr>
        <p:sp>
          <p:nvSpPr>
            <p:cNvPr id="207" name="Google Shape;207;p28"/>
            <p:cNvSpPr/>
            <p:nvPr/>
          </p:nvSpPr>
          <p:spPr>
            <a:xfrm>
              <a:off x="7896778" y="539500"/>
              <a:ext cx="147600" cy="1476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8"/>
            <p:cNvSpPr/>
            <p:nvPr/>
          </p:nvSpPr>
          <p:spPr>
            <a:xfrm>
              <a:off x="8129903" y="539500"/>
              <a:ext cx="147600" cy="1476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8"/>
            <p:cNvSpPr/>
            <p:nvPr/>
          </p:nvSpPr>
          <p:spPr>
            <a:xfrm>
              <a:off x="8363027" y="539500"/>
              <a:ext cx="147600" cy="1476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28"/>
          <p:cNvSpPr txBox="1"/>
          <p:nvPr>
            <p:ph type="title"/>
          </p:nvPr>
        </p:nvSpPr>
        <p:spPr>
          <a:xfrm>
            <a:off x="3953575" y="1433988"/>
            <a:ext cx="3943200" cy="14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ABOUT THE</a:t>
            </a:r>
            <a:endParaRPr>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RED CROSS</a:t>
            </a:r>
            <a:endParaRPr b="1">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29" title="Supercell Approaching Rural Road - Jim Reed.png"/>
          <p:cNvPicPr preferRelativeResize="0"/>
          <p:nvPr>
            <p:ph idx="2" type="pic"/>
          </p:nvPr>
        </p:nvPicPr>
        <p:blipFill rotWithShape="1">
          <a:blip r:embed="rId3">
            <a:alphaModFix/>
          </a:blip>
          <a:srcRect b="0" l="22062" r="22056" t="0"/>
          <a:stretch/>
        </p:blipFill>
        <p:spPr>
          <a:xfrm>
            <a:off x="5091325" y="535975"/>
            <a:ext cx="3742074" cy="4344299"/>
          </a:xfrm>
          <a:prstGeom prst="rect">
            <a:avLst/>
          </a:prstGeom>
        </p:spPr>
      </p:pic>
      <p:sp>
        <p:nvSpPr>
          <p:cNvPr id="216" name="Google Shape;216;p29"/>
          <p:cNvSpPr/>
          <p:nvPr/>
        </p:nvSpPr>
        <p:spPr>
          <a:xfrm>
            <a:off x="537300" y="1155850"/>
            <a:ext cx="8069100" cy="3123300"/>
          </a:xfrm>
          <a:prstGeom prst="rect">
            <a:avLst/>
          </a:prstGeom>
          <a:solidFill>
            <a:schemeClr val="accent4"/>
          </a:solidFill>
          <a:ln>
            <a:noFill/>
          </a:ln>
          <a:effectLst>
            <a:outerShdw blurRad="157163" rotWithShape="0" algn="bl" dir="4560000" dist="1143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9"/>
          <p:cNvSpPr txBox="1"/>
          <p:nvPr>
            <p:ph idx="1" type="subTitle"/>
          </p:nvPr>
        </p:nvSpPr>
        <p:spPr>
          <a:xfrm>
            <a:off x="720000" y="1887950"/>
            <a:ext cx="2410800" cy="2079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i="1" lang="en"/>
              <a:t>“The American Red Cross prevents and alleviates human suffering in the face of emergencies by mobilizing the power of volunteers and the generosity of donors.”</a:t>
            </a:r>
            <a:endParaRPr i="1"/>
          </a:p>
          <a:p>
            <a:pPr indent="0" lvl="0" marL="0" rtl="0" algn="r">
              <a:spcBef>
                <a:spcPts val="900"/>
              </a:spcBef>
              <a:spcAft>
                <a:spcPts val="0"/>
              </a:spcAft>
              <a:buNone/>
            </a:pPr>
            <a:r>
              <a:rPr lang="en" sz="1200"/>
              <a:t>(American Red Cross, n.d.)</a:t>
            </a:r>
            <a:endParaRPr sz="1200"/>
          </a:p>
        </p:txBody>
      </p:sp>
      <p:sp>
        <p:nvSpPr>
          <p:cNvPr id="218" name="Google Shape;218;p29"/>
          <p:cNvSpPr txBox="1"/>
          <p:nvPr>
            <p:ph idx="3" type="subTitle"/>
          </p:nvPr>
        </p:nvSpPr>
        <p:spPr>
          <a:xfrm>
            <a:off x="3594900" y="1892000"/>
            <a:ext cx="2410800" cy="2277900"/>
          </a:xfrm>
          <a:prstGeom prst="rect">
            <a:avLst/>
          </a:prstGeom>
        </p:spPr>
        <p:txBody>
          <a:bodyPr anchorCtr="0" anchor="t" bIns="91425" lIns="91425" spcFirstLastPara="1" rIns="91425" wrap="square" tIns="91425">
            <a:noAutofit/>
          </a:bodyPr>
          <a:lstStyle/>
          <a:p>
            <a:pPr indent="-190500" lvl="0" marL="171450" rtl="0" algn="l">
              <a:spcBef>
                <a:spcPts val="0"/>
              </a:spcBef>
              <a:spcAft>
                <a:spcPts val="0"/>
              </a:spcAft>
              <a:buSzPts val="1200"/>
              <a:buChar char="●"/>
            </a:pPr>
            <a:r>
              <a:rPr lang="en" sz="1200"/>
              <a:t>Non-profit organization</a:t>
            </a:r>
            <a:endParaRPr sz="1200"/>
          </a:p>
          <a:p>
            <a:pPr indent="-190500" lvl="0" marL="171450" rtl="0" algn="l">
              <a:spcBef>
                <a:spcPts val="400"/>
              </a:spcBef>
              <a:spcAft>
                <a:spcPts val="0"/>
              </a:spcAft>
              <a:buSzPts val="1200"/>
              <a:buChar char="●"/>
            </a:pPr>
            <a:r>
              <a:rPr lang="en" sz="1200"/>
              <a:t>Largely volunteer-based</a:t>
            </a:r>
            <a:endParaRPr sz="1200"/>
          </a:p>
          <a:p>
            <a:pPr indent="-190500" lvl="0" marL="171450" rtl="0" algn="l">
              <a:spcBef>
                <a:spcPts val="400"/>
              </a:spcBef>
              <a:spcAft>
                <a:spcPts val="0"/>
              </a:spcAft>
              <a:buSzPts val="1200"/>
              <a:buChar char="●"/>
            </a:pPr>
            <a:r>
              <a:rPr lang="en" sz="1200"/>
              <a:t>Supports communities worldwide</a:t>
            </a:r>
            <a:endParaRPr sz="1200"/>
          </a:p>
          <a:p>
            <a:pPr indent="-190500" lvl="0" marL="171450" rtl="0" algn="l">
              <a:spcBef>
                <a:spcPts val="400"/>
              </a:spcBef>
              <a:spcAft>
                <a:spcPts val="0"/>
              </a:spcAft>
              <a:buSzPts val="1200"/>
              <a:buChar char="●"/>
            </a:pPr>
            <a:r>
              <a:rPr lang="en" sz="1200"/>
              <a:t>Provides:</a:t>
            </a:r>
            <a:endParaRPr sz="1200"/>
          </a:p>
          <a:p>
            <a:pPr indent="-190500" lvl="1" marL="457200" rtl="0" algn="l">
              <a:spcBef>
                <a:spcPts val="0"/>
              </a:spcBef>
              <a:spcAft>
                <a:spcPts val="0"/>
              </a:spcAft>
              <a:buSzPts val="1200"/>
              <a:buChar char="○"/>
            </a:pPr>
            <a:r>
              <a:rPr lang="en" sz="1200"/>
              <a:t>Training courses for emergency care</a:t>
            </a:r>
            <a:endParaRPr sz="1200"/>
          </a:p>
          <a:p>
            <a:pPr indent="-190500" lvl="1" marL="457200" rtl="0" algn="l">
              <a:spcBef>
                <a:spcPts val="0"/>
              </a:spcBef>
              <a:spcAft>
                <a:spcPts val="0"/>
              </a:spcAft>
              <a:buSzPts val="1200"/>
              <a:buChar char="○"/>
            </a:pPr>
            <a:r>
              <a:rPr lang="en" sz="1200"/>
              <a:t>Financial &amp; </a:t>
            </a:r>
            <a:r>
              <a:rPr lang="en" sz="1200"/>
              <a:t>emergency </a:t>
            </a:r>
            <a:r>
              <a:rPr lang="en" sz="1200"/>
              <a:t>communications support to military families</a:t>
            </a:r>
            <a:endParaRPr sz="1200"/>
          </a:p>
          <a:p>
            <a:pPr indent="0" lvl="0" marL="0" rtl="0" algn="l">
              <a:spcBef>
                <a:spcPts val="1600"/>
              </a:spcBef>
              <a:spcAft>
                <a:spcPts val="0"/>
              </a:spcAft>
              <a:buNone/>
            </a:pPr>
            <a:r>
              <a:t/>
            </a:r>
            <a:endParaRPr sz="1200"/>
          </a:p>
        </p:txBody>
      </p:sp>
      <p:sp>
        <p:nvSpPr>
          <p:cNvPr id="219" name="Google Shape;219;p29"/>
          <p:cNvSpPr txBox="1"/>
          <p:nvPr>
            <p:ph idx="4" type="subTitle"/>
          </p:nvPr>
        </p:nvSpPr>
        <p:spPr>
          <a:xfrm>
            <a:off x="6103500" y="1892002"/>
            <a:ext cx="2320500" cy="2003700"/>
          </a:xfrm>
          <a:prstGeom prst="rect">
            <a:avLst/>
          </a:prstGeom>
        </p:spPr>
        <p:txBody>
          <a:bodyPr anchorCtr="0" anchor="t" bIns="91425" lIns="91425" spcFirstLastPara="1" rIns="91425" wrap="square" tIns="91425">
            <a:noAutofit/>
          </a:bodyPr>
          <a:lstStyle/>
          <a:p>
            <a:pPr indent="-190500" lvl="0" marL="171450" rtl="0" algn="l">
              <a:spcBef>
                <a:spcPts val="0"/>
              </a:spcBef>
              <a:spcAft>
                <a:spcPts val="0"/>
              </a:spcAft>
              <a:buSzPts val="1200"/>
              <a:buChar char="●"/>
            </a:pPr>
            <a:r>
              <a:rPr lang="en" sz="1200"/>
              <a:t>Responds to a wide variety of emergencies, such as:</a:t>
            </a:r>
            <a:endParaRPr sz="1200"/>
          </a:p>
          <a:p>
            <a:pPr indent="-190500" lvl="1" marL="457200" rtl="0" algn="l">
              <a:spcBef>
                <a:spcPts val="0"/>
              </a:spcBef>
              <a:spcAft>
                <a:spcPts val="0"/>
              </a:spcAft>
              <a:buSzPts val="1200"/>
              <a:buChar char="○"/>
            </a:pPr>
            <a:r>
              <a:rPr lang="en" sz="1200"/>
              <a:t>Wildfires</a:t>
            </a:r>
            <a:endParaRPr sz="1200"/>
          </a:p>
          <a:p>
            <a:pPr indent="-190500" lvl="1" marL="457200" rtl="0" algn="l">
              <a:spcBef>
                <a:spcPts val="0"/>
              </a:spcBef>
              <a:spcAft>
                <a:spcPts val="0"/>
              </a:spcAft>
              <a:buSzPts val="1200"/>
              <a:buChar char="○"/>
            </a:pPr>
            <a:r>
              <a:rPr lang="en" sz="1200"/>
              <a:t>Tornados</a:t>
            </a:r>
            <a:endParaRPr sz="1200"/>
          </a:p>
          <a:p>
            <a:pPr indent="-190500" lvl="1" marL="457200" rtl="0" algn="l">
              <a:spcBef>
                <a:spcPts val="0"/>
              </a:spcBef>
              <a:spcAft>
                <a:spcPts val="0"/>
              </a:spcAft>
              <a:buSzPts val="1200"/>
              <a:buChar char="○"/>
            </a:pPr>
            <a:r>
              <a:rPr lang="en" sz="1200"/>
              <a:t>Hurricanes</a:t>
            </a:r>
            <a:endParaRPr sz="1200"/>
          </a:p>
          <a:p>
            <a:pPr indent="-190500" lvl="0" marL="171450" rtl="0" algn="l">
              <a:spcBef>
                <a:spcPts val="400"/>
              </a:spcBef>
              <a:spcAft>
                <a:spcPts val="0"/>
              </a:spcAft>
              <a:buSzPts val="1200"/>
              <a:buChar char="●"/>
            </a:pPr>
            <a:r>
              <a:rPr lang="en" sz="1200"/>
              <a:t>Aid is adapted to the unique needs of each community</a:t>
            </a:r>
            <a:endParaRPr sz="1200"/>
          </a:p>
          <a:p>
            <a:pPr indent="-190500" lvl="0" marL="171450" rtl="0" algn="l">
              <a:spcBef>
                <a:spcPts val="400"/>
              </a:spcBef>
              <a:spcAft>
                <a:spcPts val="0"/>
              </a:spcAft>
              <a:buSzPts val="1200"/>
              <a:buChar char="●"/>
            </a:pPr>
            <a:r>
              <a:rPr lang="en" sz="1200"/>
              <a:t>Aims to provide</a:t>
            </a:r>
            <a:r>
              <a:rPr b="1" lang="en" sz="1200"/>
              <a:t> immediate response</a:t>
            </a:r>
            <a:r>
              <a:rPr lang="en" sz="1200"/>
              <a:t> services </a:t>
            </a:r>
            <a:r>
              <a:rPr i="1" lang="en" sz="1200"/>
              <a:t>and</a:t>
            </a:r>
            <a:r>
              <a:rPr lang="en" sz="1200"/>
              <a:t> </a:t>
            </a:r>
            <a:r>
              <a:rPr b="1" lang="en" sz="1200"/>
              <a:t>long-term relief</a:t>
            </a:r>
            <a:endParaRPr sz="1200"/>
          </a:p>
        </p:txBody>
      </p:sp>
      <p:sp>
        <p:nvSpPr>
          <p:cNvPr id="220" name="Google Shape;220;p29"/>
          <p:cNvSpPr txBox="1"/>
          <p:nvPr>
            <p:ph idx="5" type="subTitle"/>
          </p:nvPr>
        </p:nvSpPr>
        <p:spPr>
          <a:xfrm>
            <a:off x="720000" y="1411300"/>
            <a:ext cx="2410800" cy="530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MISSION STATEMENT</a:t>
            </a:r>
            <a:endParaRPr/>
          </a:p>
        </p:txBody>
      </p:sp>
      <p:sp>
        <p:nvSpPr>
          <p:cNvPr id="221" name="Google Shape;221;p29"/>
          <p:cNvSpPr txBox="1"/>
          <p:nvPr>
            <p:ph idx="6" type="subTitle"/>
          </p:nvPr>
        </p:nvSpPr>
        <p:spPr>
          <a:xfrm>
            <a:off x="3594900" y="1411301"/>
            <a:ext cx="23205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IT?</a:t>
            </a:r>
            <a:endParaRPr/>
          </a:p>
        </p:txBody>
      </p:sp>
      <p:sp>
        <p:nvSpPr>
          <p:cNvPr id="222" name="Google Shape;222;p29"/>
          <p:cNvSpPr txBox="1"/>
          <p:nvPr>
            <p:ph idx="7" type="subTitle"/>
          </p:nvPr>
        </p:nvSpPr>
        <p:spPr>
          <a:xfrm>
            <a:off x="6103499" y="1411300"/>
            <a:ext cx="23205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DISASTER RELIEF</a:t>
            </a:r>
            <a:endParaRPr/>
          </a:p>
        </p:txBody>
      </p:sp>
      <p:sp>
        <p:nvSpPr>
          <p:cNvPr id="223" name="Google Shape;223;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ABOUT THE</a:t>
            </a:r>
            <a:r>
              <a:rPr lang="en"/>
              <a:t> RED CROSS</a:t>
            </a:r>
            <a:endParaRPr>
              <a:solidFill>
                <a:schemeClr val="dk1"/>
              </a:solidFill>
              <a:latin typeface="Roboto"/>
              <a:ea typeface="Roboto"/>
              <a:cs typeface="Roboto"/>
              <a:sym typeface="Roboto"/>
            </a:endParaRPr>
          </a:p>
        </p:txBody>
      </p:sp>
      <p:sp>
        <p:nvSpPr>
          <p:cNvPr id="224" name="Google Shape;224;p29"/>
          <p:cNvSpPr/>
          <p:nvPr/>
        </p:nvSpPr>
        <p:spPr>
          <a:xfrm rot="-5400000">
            <a:off x="2018266" y="2626613"/>
            <a:ext cx="2593649" cy="163025"/>
          </a:xfrm>
          <a:custGeom>
            <a:rect b="b" l="l" r="r" t="t"/>
            <a:pathLst>
              <a:path extrusionOk="0" fill="none" h="1" w="5962">
                <a:moveTo>
                  <a:pt x="0" y="1"/>
                </a:moveTo>
                <a:lnTo>
                  <a:pt x="5962"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30" title="Twin Night Tornadoes Illuminated by Lightning -  Jim Reed.png"/>
          <p:cNvPicPr preferRelativeResize="0"/>
          <p:nvPr>
            <p:ph idx="2" type="pic"/>
          </p:nvPr>
        </p:nvPicPr>
        <p:blipFill rotWithShape="1">
          <a:blip r:embed="rId3">
            <a:alphaModFix/>
          </a:blip>
          <a:srcRect b="0" l="4619" r="4619" t="0"/>
          <a:stretch/>
        </p:blipFill>
        <p:spPr>
          <a:xfrm flipH="1">
            <a:off x="2766124" y="539500"/>
            <a:ext cx="5918701" cy="4320900"/>
          </a:xfrm>
          <a:prstGeom prst="rect">
            <a:avLst/>
          </a:prstGeom>
          <a:effectLst>
            <a:outerShdw blurRad="171450" rotWithShape="0" algn="bl" dir="8520000" dist="114300">
              <a:srgbClr val="000000">
                <a:alpha val="18000"/>
              </a:srgbClr>
            </a:outerShdw>
          </a:effectLst>
        </p:spPr>
      </p:pic>
      <p:sp>
        <p:nvSpPr>
          <p:cNvPr id="230" name="Google Shape;230;p30"/>
          <p:cNvSpPr/>
          <p:nvPr/>
        </p:nvSpPr>
        <p:spPr>
          <a:xfrm>
            <a:off x="537275" y="1128975"/>
            <a:ext cx="5232300" cy="1882500"/>
          </a:xfrm>
          <a:prstGeom prst="rect">
            <a:avLst/>
          </a:prstGeom>
          <a:solidFill>
            <a:schemeClr val="accent4"/>
          </a:solidFill>
          <a:ln>
            <a:noFill/>
          </a:ln>
          <a:effectLst>
            <a:outerShdw blurRad="171450" rotWithShape="0" algn="bl" dir="8160000" dist="1143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0"/>
          <p:cNvSpPr txBox="1"/>
          <p:nvPr>
            <p:ph idx="1" type="subTitle"/>
          </p:nvPr>
        </p:nvSpPr>
        <p:spPr>
          <a:xfrm>
            <a:off x="874925" y="2377012"/>
            <a:ext cx="3943200" cy="404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What have we been asked to do, and why?</a:t>
            </a:r>
            <a:endParaRPr/>
          </a:p>
        </p:txBody>
      </p:sp>
      <p:grpSp>
        <p:nvGrpSpPr>
          <p:cNvPr id="232" name="Google Shape;232;p30"/>
          <p:cNvGrpSpPr/>
          <p:nvPr/>
        </p:nvGrpSpPr>
        <p:grpSpPr>
          <a:xfrm>
            <a:off x="537278" y="537213"/>
            <a:ext cx="613849" cy="147600"/>
            <a:chOff x="7896778" y="539500"/>
            <a:chExt cx="613849" cy="147600"/>
          </a:xfrm>
        </p:grpSpPr>
        <p:sp>
          <p:nvSpPr>
            <p:cNvPr id="233" name="Google Shape;233;p30"/>
            <p:cNvSpPr/>
            <p:nvPr/>
          </p:nvSpPr>
          <p:spPr>
            <a:xfrm>
              <a:off x="7896778" y="539500"/>
              <a:ext cx="147600" cy="147600"/>
            </a:xfrm>
            <a:prstGeom prst="diamond">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0"/>
            <p:cNvSpPr/>
            <p:nvPr/>
          </p:nvSpPr>
          <p:spPr>
            <a:xfrm>
              <a:off x="8129903" y="539500"/>
              <a:ext cx="147600" cy="147600"/>
            </a:xfrm>
            <a:prstGeom prst="diamond">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0"/>
            <p:cNvSpPr/>
            <p:nvPr/>
          </p:nvSpPr>
          <p:spPr>
            <a:xfrm>
              <a:off x="8363027" y="539500"/>
              <a:ext cx="147600" cy="147600"/>
            </a:xfrm>
            <a:prstGeom prst="diamond">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36" name="Google Shape;236;p30"/>
          <p:cNvCxnSpPr/>
          <p:nvPr/>
        </p:nvCxnSpPr>
        <p:spPr>
          <a:xfrm>
            <a:off x="981875" y="2234088"/>
            <a:ext cx="3729300" cy="0"/>
          </a:xfrm>
          <a:prstGeom prst="straightConnector1">
            <a:avLst/>
          </a:prstGeom>
          <a:noFill/>
          <a:ln cap="flat" cmpd="sng" w="9525">
            <a:solidFill>
              <a:schemeClr val="dk2"/>
            </a:solidFill>
            <a:prstDash val="solid"/>
            <a:round/>
            <a:headEnd len="med" w="med" type="none"/>
            <a:tailEnd len="med" w="med" type="none"/>
          </a:ln>
        </p:spPr>
      </p:cxnSp>
      <p:sp>
        <p:nvSpPr>
          <p:cNvPr id="237" name="Google Shape;237;p30"/>
          <p:cNvSpPr/>
          <p:nvPr/>
        </p:nvSpPr>
        <p:spPr>
          <a:xfrm>
            <a:off x="4952700" y="1252725"/>
            <a:ext cx="1635000" cy="16350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8" name="Google Shape;238;p30"/>
          <p:cNvSpPr txBox="1"/>
          <p:nvPr>
            <p:ph idx="3" type="title"/>
          </p:nvPr>
        </p:nvSpPr>
        <p:spPr>
          <a:xfrm>
            <a:off x="5178875" y="1649325"/>
            <a:ext cx="1093200" cy="84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grpSp>
        <p:nvGrpSpPr>
          <p:cNvPr id="239" name="Google Shape;239;p30"/>
          <p:cNvGrpSpPr/>
          <p:nvPr/>
        </p:nvGrpSpPr>
        <p:grpSpPr>
          <a:xfrm>
            <a:off x="537278" y="537213"/>
            <a:ext cx="613849" cy="147600"/>
            <a:chOff x="7896778" y="539500"/>
            <a:chExt cx="613849" cy="147600"/>
          </a:xfrm>
        </p:grpSpPr>
        <p:sp>
          <p:nvSpPr>
            <p:cNvPr id="240" name="Google Shape;240;p30"/>
            <p:cNvSpPr/>
            <p:nvPr/>
          </p:nvSpPr>
          <p:spPr>
            <a:xfrm>
              <a:off x="7896778" y="539500"/>
              <a:ext cx="147600" cy="1476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0"/>
            <p:cNvSpPr/>
            <p:nvPr/>
          </p:nvSpPr>
          <p:spPr>
            <a:xfrm>
              <a:off x="8129903" y="539500"/>
              <a:ext cx="147600" cy="1476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0"/>
            <p:cNvSpPr/>
            <p:nvPr/>
          </p:nvSpPr>
          <p:spPr>
            <a:xfrm>
              <a:off x="8363027" y="539500"/>
              <a:ext cx="147600" cy="1476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 name="Google Shape;243;p30"/>
          <p:cNvSpPr txBox="1"/>
          <p:nvPr>
            <p:ph type="title"/>
          </p:nvPr>
        </p:nvSpPr>
        <p:spPr>
          <a:xfrm>
            <a:off x="874925" y="1433996"/>
            <a:ext cx="3943200" cy="98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THE </a:t>
            </a:r>
            <a:r>
              <a:rPr b="1" lang="en">
                <a:latin typeface="Roboto"/>
                <a:ea typeface="Roboto"/>
                <a:cs typeface="Roboto"/>
                <a:sym typeface="Roboto"/>
              </a:rPr>
              <a:t>TASK</a:t>
            </a:r>
            <a:endParaRPr b="1">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1"/>
          <p:cNvSpPr/>
          <p:nvPr/>
        </p:nvSpPr>
        <p:spPr>
          <a:xfrm flipH="1">
            <a:off x="537450" y="1005750"/>
            <a:ext cx="5828100" cy="3008700"/>
          </a:xfrm>
          <a:prstGeom prst="snip2DiagRect">
            <a:avLst>
              <a:gd fmla="val 0" name="adj1"/>
              <a:gd fmla="val 0" name="adj2"/>
            </a:avLst>
          </a:prstGeom>
          <a:solidFill>
            <a:schemeClr val="accent4"/>
          </a:solidFill>
          <a:ln>
            <a:noFill/>
          </a:ln>
          <a:effectLst>
            <a:outerShdw blurRad="157163" rotWithShape="0" algn="bl" dir="4560000" dist="1143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9" name="Google Shape;249;p31"/>
          <p:cNvCxnSpPr/>
          <p:nvPr/>
        </p:nvCxnSpPr>
        <p:spPr>
          <a:xfrm>
            <a:off x="948600" y="2302095"/>
            <a:ext cx="4754400" cy="0"/>
          </a:xfrm>
          <a:prstGeom prst="straightConnector1">
            <a:avLst/>
          </a:prstGeom>
          <a:noFill/>
          <a:ln cap="flat" cmpd="sng" w="9525">
            <a:solidFill>
              <a:schemeClr val="dk1"/>
            </a:solidFill>
            <a:prstDash val="solid"/>
            <a:round/>
            <a:headEnd len="med" w="med" type="none"/>
            <a:tailEnd len="med" w="med" type="none"/>
          </a:ln>
        </p:spPr>
      </p:cxnSp>
      <p:sp>
        <p:nvSpPr>
          <p:cNvPr id="250" name="Google Shape;250;p31"/>
          <p:cNvSpPr/>
          <p:nvPr/>
        </p:nvSpPr>
        <p:spPr>
          <a:xfrm>
            <a:off x="-53025" y="4304575"/>
            <a:ext cx="9233400" cy="868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1"/>
          <p:cNvSpPr txBox="1"/>
          <p:nvPr>
            <p:ph type="title"/>
          </p:nvPr>
        </p:nvSpPr>
        <p:spPr>
          <a:xfrm>
            <a:off x="858275" y="1233675"/>
            <a:ext cx="2905800" cy="103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THE CURRENT</a:t>
            </a:r>
            <a:endParaRPr/>
          </a:p>
          <a:p>
            <a:pPr indent="0" lvl="0" marL="0" rtl="0" algn="l">
              <a:spcBef>
                <a:spcPts val="0"/>
              </a:spcBef>
              <a:spcAft>
                <a:spcPts val="0"/>
              </a:spcAft>
              <a:buNone/>
            </a:pPr>
            <a:r>
              <a:rPr lang="en"/>
              <a:t>SITUATION</a:t>
            </a:r>
            <a:endParaRPr/>
          </a:p>
        </p:txBody>
      </p:sp>
      <p:sp>
        <p:nvSpPr>
          <p:cNvPr id="252" name="Google Shape;252;p31"/>
          <p:cNvSpPr txBox="1"/>
          <p:nvPr>
            <p:ph idx="1" type="subTitle"/>
          </p:nvPr>
        </p:nvSpPr>
        <p:spPr>
          <a:xfrm>
            <a:off x="911450" y="2438725"/>
            <a:ext cx="3112200" cy="1322100"/>
          </a:xfrm>
          <a:prstGeom prst="rect">
            <a:avLst/>
          </a:prstGeom>
        </p:spPr>
        <p:txBody>
          <a:bodyPr anchorCtr="0" anchor="t" bIns="91425" lIns="91425" spcFirstLastPara="1" rIns="91425" wrap="square" tIns="91425">
            <a:noAutofit/>
          </a:bodyPr>
          <a:lstStyle/>
          <a:p>
            <a:pPr indent="0" lvl="0" marL="0" rtl="0" algn="l">
              <a:lnSpc>
                <a:spcPct val="136000"/>
              </a:lnSpc>
              <a:spcBef>
                <a:spcPts val="0"/>
              </a:spcBef>
              <a:spcAft>
                <a:spcPts val="0"/>
              </a:spcAft>
              <a:buNone/>
            </a:pPr>
            <a:r>
              <a:rPr lang="en" sz="1200"/>
              <a:t>The Red Cross needs to determine which regions in the U.S. are most prone to storm events so it can allocate the appropriate costs, labor, and resources to prepare for future events.</a:t>
            </a:r>
            <a:endParaRPr sz="1200"/>
          </a:p>
        </p:txBody>
      </p:sp>
      <p:pic>
        <p:nvPicPr>
          <p:cNvPr id="253" name="Google Shape;253;p31" title="Red-Cross_1.png"/>
          <p:cNvPicPr preferRelativeResize="0"/>
          <p:nvPr>
            <p:ph idx="2" type="pic"/>
          </p:nvPr>
        </p:nvPicPr>
        <p:blipFill rotWithShape="1">
          <a:blip r:embed="rId3">
            <a:alphaModFix/>
          </a:blip>
          <a:srcRect b="0" l="10219" r="18316" t="0"/>
          <a:stretch/>
        </p:blipFill>
        <p:spPr>
          <a:xfrm>
            <a:off x="4293425" y="539500"/>
            <a:ext cx="4558524" cy="4069199"/>
          </a:xfrm>
          <a:prstGeom prst="rect">
            <a:avLst/>
          </a:prstGeom>
          <a:effectLst>
            <a:outerShdw blurRad="157163" rotWithShape="0" algn="bl" dir="4560000" dist="114300">
              <a:srgbClr val="000000">
                <a:alpha val="30000"/>
              </a:srgbClr>
            </a:outerShdw>
          </a:effectLst>
        </p:spPr>
      </p:pic>
      <p:grpSp>
        <p:nvGrpSpPr>
          <p:cNvPr id="254" name="Google Shape;254;p31"/>
          <p:cNvGrpSpPr/>
          <p:nvPr/>
        </p:nvGrpSpPr>
        <p:grpSpPr>
          <a:xfrm>
            <a:off x="643593" y="537213"/>
            <a:ext cx="613849" cy="147600"/>
            <a:chOff x="7896778" y="539500"/>
            <a:chExt cx="613849" cy="147600"/>
          </a:xfrm>
        </p:grpSpPr>
        <p:sp>
          <p:nvSpPr>
            <p:cNvPr id="255" name="Google Shape;255;p31"/>
            <p:cNvSpPr/>
            <p:nvPr/>
          </p:nvSpPr>
          <p:spPr>
            <a:xfrm>
              <a:off x="7896778" y="539500"/>
              <a:ext cx="147600" cy="1476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1"/>
            <p:cNvSpPr/>
            <p:nvPr/>
          </p:nvSpPr>
          <p:spPr>
            <a:xfrm>
              <a:off x="8129903" y="539500"/>
              <a:ext cx="147600" cy="147600"/>
            </a:xfrm>
            <a:prstGeom prst="diamond">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1"/>
            <p:cNvSpPr/>
            <p:nvPr/>
          </p:nvSpPr>
          <p:spPr>
            <a:xfrm>
              <a:off x="8363027" y="539500"/>
              <a:ext cx="147600" cy="1476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TACKLING </a:t>
            </a:r>
            <a:r>
              <a:rPr lang="en"/>
              <a:t>THE PROBLEM</a:t>
            </a:r>
            <a:endParaRPr/>
          </a:p>
        </p:txBody>
      </p:sp>
      <p:cxnSp>
        <p:nvCxnSpPr>
          <p:cNvPr id="263" name="Google Shape;263;p32"/>
          <p:cNvCxnSpPr/>
          <p:nvPr/>
        </p:nvCxnSpPr>
        <p:spPr>
          <a:xfrm>
            <a:off x="4742556" y="4100163"/>
            <a:ext cx="373200" cy="0"/>
          </a:xfrm>
          <a:prstGeom prst="straightConnector1">
            <a:avLst/>
          </a:prstGeom>
          <a:noFill/>
          <a:ln cap="flat" cmpd="sng" w="9525">
            <a:solidFill>
              <a:schemeClr val="dk1"/>
            </a:solidFill>
            <a:prstDash val="solid"/>
            <a:round/>
            <a:headEnd len="med" w="med" type="none"/>
            <a:tailEnd len="med" w="med" type="stealth"/>
          </a:ln>
        </p:spPr>
      </p:cxnSp>
      <p:cxnSp>
        <p:nvCxnSpPr>
          <p:cNvPr id="264" name="Google Shape;264;p32"/>
          <p:cNvCxnSpPr/>
          <p:nvPr/>
        </p:nvCxnSpPr>
        <p:spPr>
          <a:xfrm>
            <a:off x="6496993" y="4100163"/>
            <a:ext cx="373200" cy="0"/>
          </a:xfrm>
          <a:prstGeom prst="straightConnector1">
            <a:avLst/>
          </a:prstGeom>
          <a:noFill/>
          <a:ln cap="flat" cmpd="sng" w="9525">
            <a:solidFill>
              <a:schemeClr val="dk1"/>
            </a:solidFill>
            <a:prstDash val="solid"/>
            <a:round/>
            <a:headEnd len="med" w="med" type="none"/>
            <a:tailEnd len="med" w="med" type="stealth"/>
          </a:ln>
        </p:spPr>
      </p:cxnSp>
      <p:sp>
        <p:nvSpPr>
          <p:cNvPr id="265" name="Google Shape;265;p32"/>
          <p:cNvSpPr txBox="1"/>
          <p:nvPr/>
        </p:nvSpPr>
        <p:spPr>
          <a:xfrm>
            <a:off x="713225" y="1321025"/>
            <a:ext cx="2065500" cy="432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700">
                <a:solidFill>
                  <a:schemeClr val="dk1"/>
                </a:solidFill>
                <a:latin typeface="Roboto"/>
                <a:ea typeface="Roboto"/>
                <a:cs typeface="Roboto"/>
                <a:sym typeface="Roboto"/>
              </a:rPr>
              <a:t>MAIN GOALS</a:t>
            </a:r>
            <a:endParaRPr b="1" sz="1700">
              <a:solidFill>
                <a:schemeClr val="dk1"/>
              </a:solidFill>
              <a:latin typeface="Roboto"/>
              <a:ea typeface="Roboto"/>
              <a:cs typeface="Roboto"/>
              <a:sym typeface="Roboto"/>
            </a:endParaRPr>
          </a:p>
        </p:txBody>
      </p:sp>
      <p:sp>
        <p:nvSpPr>
          <p:cNvPr id="266" name="Google Shape;266;p32"/>
          <p:cNvSpPr txBox="1"/>
          <p:nvPr/>
        </p:nvSpPr>
        <p:spPr>
          <a:xfrm>
            <a:off x="713225" y="1843550"/>
            <a:ext cx="2141400" cy="2438100"/>
          </a:xfrm>
          <a:prstGeom prst="rect">
            <a:avLst/>
          </a:prstGeom>
          <a:noFill/>
          <a:ln>
            <a:noFill/>
          </a:ln>
        </p:spPr>
        <p:txBody>
          <a:bodyPr anchorCtr="0" anchor="t" bIns="91425" lIns="91425" spcFirstLastPara="1" rIns="91425" wrap="square" tIns="91425">
            <a:noAutofit/>
          </a:bodyPr>
          <a:lstStyle/>
          <a:p>
            <a:pPr indent="-190500" lvl="0" marL="285750" rtl="0" algn="l">
              <a:spcBef>
                <a:spcPts val="600"/>
              </a:spcBef>
              <a:spcAft>
                <a:spcPts val="0"/>
              </a:spcAft>
              <a:buClr>
                <a:schemeClr val="dk1"/>
              </a:buClr>
              <a:buSzPts val="1200"/>
              <a:buFont typeface="Roboto"/>
              <a:buChar char="●"/>
            </a:pPr>
            <a:r>
              <a:rPr lang="en">
                <a:solidFill>
                  <a:schemeClr val="dk1"/>
                </a:solidFill>
                <a:latin typeface="Roboto"/>
                <a:ea typeface="Roboto"/>
                <a:cs typeface="Roboto"/>
                <a:sym typeface="Roboto"/>
              </a:rPr>
              <a:t>Identify data sources</a:t>
            </a:r>
            <a:endParaRPr>
              <a:solidFill>
                <a:schemeClr val="dk1"/>
              </a:solidFill>
              <a:latin typeface="Roboto"/>
              <a:ea typeface="Roboto"/>
              <a:cs typeface="Roboto"/>
              <a:sym typeface="Roboto"/>
            </a:endParaRPr>
          </a:p>
          <a:p>
            <a:pPr indent="-203200" lvl="0" marL="285750" rtl="0" algn="l">
              <a:spcBef>
                <a:spcPts val="600"/>
              </a:spcBef>
              <a:spcAft>
                <a:spcPts val="0"/>
              </a:spcAft>
              <a:buClr>
                <a:schemeClr val="dk1"/>
              </a:buClr>
              <a:buSzPts val="1400"/>
              <a:buFont typeface="Roboto"/>
              <a:buChar char="●"/>
            </a:pPr>
            <a:r>
              <a:rPr lang="en">
                <a:solidFill>
                  <a:schemeClr val="dk1"/>
                </a:solidFill>
                <a:latin typeface="Roboto"/>
                <a:ea typeface="Roboto"/>
                <a:cs typeface="Roboto"/>
                <a:sym typeface="Roboto"/>
              </a:rPr>
              <a:t>Create a data pipeline for future automation &amp; analysis</a:t>
            </a:r>
            <a:endParaRPr>
              <a:solidFill>
                <a:schemeClr val="dk1"/>
              </a:solidFill>
              <a:latin typeface="Roboto"/>
              <a:ea typeface="Roboto"/>
              <a:cs typeface="Roboto"/>
              <a:sym typeface="Roboto"/>
            </a:endParaRPr>
          </a:p>
          <a:p>
            <a:pPr indent="-203200" lvl="0" marL="285750" rtl="0" algn="l">
              <a:spcBef>
                <a:spcPts val="600"/>
              </a:spcBef>
              <a:spcAft>
                <a:spcPts val="0"/>
              </a:spcAft>
              <a:buClr>
                <a:schemeClr val="dk1"/>
              </a:buClr>
              <a:buSzPts val="1400"/>
              <a:buFont typeface="Roboto"/>
              <a:buChar char="●"/>
            </a:pPr>
            <a:r>
              <a:rPr lang="en">
                <a:solidFill>
                  <a:schemeClr val="dk1"/>
                </a:solidFill>
                <a:latin typeface="Roboto"/>
                <a:ea typeface="Roboto"/>
                <a:cs typeface="Roboto"/>
                <a:sym typeface="Roboto"/>
              </a:rPr>
              <a:t>Develop a model for predicting disaster zones &amp; storm events</a:t>
            </a:r>
            <a:endParaRPr>
              <a:solidFill>
                <a:schemeClr val="dk1"/>
              </a:solidFill>
              <a:latin typeface="Roboto"/>
              <a:ea typeface="Roboto"/>
              <a:cs typeface="Roboto"/>
              <a:sym typeface="Roboto"/>
            </a:endParaRPr>
          </a:p>
        </p:txBody>
      </p:sp>
      <p:sp>
        <p:nvSpPr>
          <p:cNvPr id="267" name="Google Shape;267;p32"/>
          <p:cNvSpPr/>
          <p:nvPr/>
        </p:nvSpPr>
        <p:spPr>
          <a:xfrm rot="-5400000">
            <a:off x="1791930" y="2824630"/>
            <a:ext cx="2487451" cy="240"/>
          </a:xfrm>
          <a:custGeom>
            <a:rect b="b" l="l" r="r" t="t"/>
            <a:pathLst>
              <a:path extrusionOk="0" fill="none" h="1" w="5962">
                <a:moveTo>
                  <a:pt x="0" y="1"/>
                </a:moveTo>
                <a:lnTo>
                  <a:pt x="5962"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2"/>
          <p:cNvSpPr txBox="1"/>
          <p:nvPr/>
        </p:nvSpPr>
        <p:spPr>
          <a:xfrm>
            <a:off x="3245437" y="2457038"/>
            <a:ext cx="1608300" cy="409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700">
                <a:solidFill>
                  <a:schemeClr val="dk1"/>
                </a:solidFill>
                <a:latin typeface="Roboto"/>
                <a:ea typeface="Roboto"/>
                <a:cs typeface="Roboto"/>
                <a:sym typeface="Roboto"/>
              </a:rPr>
              <a:t>COLLECT</a:t>
            </a:r>
            <a:endParaRPr b="1" sz="1700">
              <a:solidFill>
                <a:schemeClr val="dk1"/>
              </a:solidFill>
              <a:latin typeface="Roboto"/>
              <a:ea typeface="Roboto"/>
              <a:cs typeface="Roboto"/>
              <a:sym typeface="Roboto"/>
            </a:endParaRPr>
          </a:p>
        </p:txBody>
      </p:sp>
      <p:sp>
        <p:nvSpPr>
          <p:cNvPr id="269" name="Google Shape;269;p32"/>
          <p:cNvSpPr txBox="1"/>
          <p:nvPr/>
        </p:nvSpPr>
        <p:spPr>
          <a:xfrm>
            <a:off x="3216787" y="2729200"/>
            <a:ext cx="1665600" cy="82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Identify </a:t>
            </a:r>
            <a:r>
              <a:rPr lang="en" sz="1000">
                <a:solidFill>
                  <a:schemeClr val="dk1"/>
                </a:solidFill>
                <a:latin typeface="Roboto"/>
                <a:ea typeface="Roboto"/>
                <a:cs typeface="Roboto"/>
                <a:sym typeface="Roboto"/>
              </a:rPr>
              <a:t>two </a:t>
            </a:r>
            <a:r>
              <a:rPr lang="en" sz="1000">
                <a:solidFill>
                  <a:schemeClr val="dk1"/>
                </a:solidFill>
                <a:latin typeface="Roboto"/>
                <a:ea typeface="Roboto"/>
                <a:cs typeface="Roboto"/>
                <a:sym typeface="Roboto"/>
              </a:rPr>
              <a:t>high-quality data sources pertaining to storm events and their </a:t>
            </a:r>
            <a:r>
              <a:rPr lang="en" sz="1000">
                <a:solidFill>
                  <a:schemeClr val="dk1"/>
                </a:solidFill>
                <a:latin typeface="Roboto"/>
                <a:ea typeface="Roboto"/>
                <a:cs typeface="Roboto"/>
                <a:sym typeface="Roboto"/>
              </a:rPr>
              <a:t>after effects</a:t>
            </a:r>
            <a:endParaRPr sz="1000">
              <a:solidFill>
                <a:schemeClr val="dk1"/>
              </a:solidFill>
              <a:latin typeface="Roboto"/>
              <a:ea typeface="Roboto"/>
              <a:cs typeface="Roboto"/>
              <a:sym typeface="Roboto"/>
            </a:endParaRPr>
          </a:p>
        </p:txBody>
      </p:sp>
      <p:grpSp>
        <p:nvGrpSpPr>
          <p:cNvPr id="270" name="Google Shape;270;p32"/>
          <p:cNvGrpSpPr/>
          <p:nvPr/>
        </p:nvGrpSpPr>
        <p:grpSpPr>
          <a:xfrm>
            <a:off x="3455103" y="3556624"/>
            <a:ext cx="1188970" cy="182682"/>
            <a:chOff x="621575" y="2498644"/>
            <a:chExt cx="1272306" cy="195486"/>
          </a:xfrm>
        </p:grpSpPr>
        <p:sp>
          <p:nvSpPr>
            <p:cNvPr id="271" name="Google Shape;271;p32"/>
            <p:cNvSpPr/>
            <p:nvPr/>
          </p:nvSpPr>
          <p:spPr>
            <a:xfrm>
              <a:off x="1257614" y="2498644"/>
              <a:ext cx="213" cy="195486"/>
            </a:xfrm>
            <a:custGeom>
              <a:rect b="b" l="l" r="r" t="t"/>
              <a:pathLst>
                <a:path extrusionOk="0" fill="none" h="916" w="1">
                  <a:moveTo>
                    <a:pt x="1" y="1"/>
                  </a:moveTo>
                  <a:lnTo>
                    <a:pt x="1" y="91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2"/>
            <p:cNvSpPr/>
            <p:nvPr/>
          </p:nvSpPr>
          <p:spPr>
            <a:xfrm>
              <a:off x="621575" y="2498644"/>
              <a:ext cx="1272306" cy="213"/>
            </a:xfrm>
            <a:custGeom>
              <a:rect b="b" l="l" r="r" t="t"/>
              <a:pathLst>
                <a:path extrusionOk="0" fill="none" h="1" w="5962">
                  <a:moveTo>
                    <a:pt x="0" y="1"/>
                  </a:moveTo>
                  <a:lnTo>
                    <a:pt x="5962"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 name="Google Shape;273;p32"/>
          <p:cNvGrpSpPr/>
          <p:nvPr/>
        </p:nvGrpSpPr>
        <p:grpSpPr>
          <a:xfrm>
            <a:off x="5211864" y="3556624"/>
            <a:ext cx="1188970" cy="182682"/>
            <a:chOff x="621575" y="2498644"/>
            <a:chExt cx="1272306" cy="195486"/>
          </a:xfrm>
        </p:grpSpPr>
        <p:sp>
          <p:nvSpPr>
            <p:cNvPr id="274" name="Google Shape;274;p32"/>
            <p:cNvSpPr/>
            <p:nvPr/>
          </p:nvSpPr>
          <p:spPr>
            <a:xfrm>
              <a:off x="1257614" y="2498644"/>
              <a:ext cx="213" cy="195486"/>
            </a:xfrm>
            <a:custGeom>
              <a:rect b="b" l="l" r="r" t="t"/>
              <a:pathLst>
                <a:path extrusionOk="0" fill="none" h="916" w="1">
                  <a:moveTo>
                    <a:pt x="1" y="1"/>
                  </a:moveTo>
                  <a:lnTo>
                    <a:pt x="1" y="91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2"/>
            <p:cNvSpPr/>
            <p:nvPr/>
          </p:nvSpPr>
          <p:spPr>
            <a:xfrm>
              <a:off x="621575" y="2498644"/>
              <a:ext cx="1272306" cy="213"/>
            </a:xfrm>
            <a:custGeom>
              <a:rect b="b" l="l" r="r" t="t"/>
              <a:pathLst>
                <a:path extrusionOk="0" fill="none" h="1" w="5962">
                  <a:moveTo>
                    <a:pt x="0" y="1"/>
                  </a:moveTo>
                  <a:lnTo>
                    <a:pt x="5962"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 name="Google Shape;276;p32"/>
          <p:cNvSpPr txBox="1"/>
          <p:nvPr/>
        </p:nvSpPr>
        <p:spPr>
          <a:xfrm>
            <a:off x="5002199" y="2457038"/>
            <a:ext cx="1608300" cy="409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700">
                <a:solidFill>
                  <a:schemeClr val="dk1"/>
                </a:solidFill>
                <a:latin typeface="Roboto"/>
                <a:ea typeface="Roboto"/>
                <a:cs typeface="Roboto"/>
                <a:sym typeface="Roboto"/>
              </a:rPr>
              <a:t>REFINE</a:t>
            </a:r>
            <a:endParaRPr b="1" sz="1700">
              <a:solidFill>
                <a:schemeClr val="dk1"/>
              </a:solidFill>
              <a:latin typeface="Roboto"/>
              <a:ea typeface="Roboto"/>
              <a:cs typeface="Roboto"/>
              <a:sym typeface="Roboto"/>
            </a:endParaRPr>
          </a:p>
        </p:txBody>
      </p:sp>
      <p:sp>
        <p:nvSpPr>
          <p:cNvPr id="277" name="Google Shape;277;p32"/>
          <p:cNvSpPr txBox="1"/>
          <p:nvPr/>
        </p:nvSpPr>
        <p:spPr>
          <a:xfrm>
            <a:off x="4954531" y="2729200"/>
            <a:ext cx="1665600" cy="82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Transform and organize data for optimal future analysis by data scientists &amp; analysts</a:t>
            </a:r>
            <a:endParaRPr sz="1000">
              <a:solidFill>
                <a:schemeClr val="dk1"/>
              </a:solidFill>
              <a:latin typeface="Roboto"/>
              <a:ea typeface="Roboto"/>
              <a:cs typeface="Roboto"/>
              <a:sym typeface="Roboto"/>
            </a:endParaRPr>
          </a:p>
        </p:txBody>
      </p:sp>
      <p:grpSp>
        <p:nvGrpSpPr>
          <p:cNvPr id="278" name="Google Shape;278;p32"/>
          <p:cNvGrpSpPr/>
          <p:nvPr/>
        </p:nvGrpSpPr>
        <p:grpSpPr>
          <a:xfrm>
            <a:off x="6959251" y="3556624"/>
            <a:ext cx="1188970" cy="182682"/>
            <a:chOff x="621575" y="2498644"/>
            <a:chExt cx="1272306" cy="195486"/>
          </a:xfrm>
        </p:grpSpPr>
        <p:sp>
          <p:nvSpPr>
            <p:cNvPr id="279" name="Google Shape;279;p32"/>
            <p:cNvSpPr/>
            <p:nvPr/>
          </p:nvSpPr>
          <p:spPr>
            <a:xfrm>
              <a:off x="1257614" y="2498644"/>
              <a:ext cx="213" cy="195486"/>
            </a:xfrm>
            <a:custGeom>
              <a:rect b="b" l="l" r="r" t="t"/>
              <a:pathLst>
                <a:path extrusionOk="0" fill="none" h="916" w="1">
                  <a:moveTo>
                    <a:pt x="1" y="1"/>
                  </a:moveTo>
                  <a:lnTo>
                    <a:pt x="1" y="91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2"/>
            <p:cNvSpPr/>
            <p:nvPr/>
          </p:nvSpPr>
          <p:spPr>
            <a:xfrm>
              <a:off x="621575" y="2498644"/>
              <a:ext cx="1272306" cy="213"/>
            </a:xfrm>
            <a:custGeom>
              <a:rect b="b" l="l" r="r" t="t"/>
              <a:pathLst>
                <a:path extrusionOk="0" fill="none" h="1" w="5962">
                  <a:moveTo>
                    <a:pt x="0" y="1"/>
                  </a:moveTo>
                  <a:lnTo>
                    <a:pt x="5962"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32"/>
          <p:cNvSpPr txBox="1"/>
          <p:nvPr/>
        </p:nvSpPr>
        <p:spPr>
          <a:xfrm>
            <a:off x="6749585" y="2457038"/>
            <a:ext cx="1608300" cy="409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700">
                <a:solidFill>
                  <a:schemeClr val="dk1"/>
                </a:solidFill>
                <a:latin typeface="Roboto"/>
                <a:ea typeface="Roboto"/>
                <a:cs typeface="Roboto"/>
                <a:sym typeface="Roboto"/>
              </a:rPr>
              <a:t>STORE</a:t>
            </a:r>
            <a:endParaRPr b="1" sz="1700">
              <a:solidFill>
                <a:schemeClr val="dk1"/>
              </a:solidFill>
              <a:latin typeface="Roboto"/>
              <a:ea typeface="Roboto"/>
              <a:cs typeface="Roboto"/>
              <a:sym typeface="Roboto"/>
            </a:endParaRPr>
          </a:p>
        </p:txBody>
      </p:sp>
      <p:sp>
        <p:nvSpPr>
          <p:cNvPr id="282" name="Google Shape;282;p32"/>
          <p:cNvSpPr txBox="1"/>
          <p:nvPr/>
        </p:nvSpPr>
        <p:spPr>
          <a:xfrm>
            <a:off x="6692275" y="2729200"/>
            <a:ext cx="1665600" cy="82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Preserve data for future use and assign </a:t>
            </a:r>
            <a:r>
              <a:rPr lang="en" sz="1000">
                <a:solidFill>
                  <a:schemeClr val="dk1"/>
                </a:solidFill>
                <a:latin typeface="Roboto"/>
                <a:ea typeface="Roboto"/>
                <a:cs typeface="Roboto"/>
                <a:sym typeface="Roboto"/>
              </a:rPr>
              <a:t>the </a:t>
            </a:r>
            <a:r>
              <a:rPr lang="en" sz="1000">
                <a:solidFill>
                  <a:schemeClr val="dk1"/>
                </a:solidFill>
                <a:latin typeface="Roboto"/>
                <a:ea typeface="Roboto"/>
                <a:cs typeface="Roboto"/>
                <a:sym typeface="Roboto"/>
              </a:rPr>
              <a:t>appropriate access permissions</a:t>
            </a:r>
            <a:endParaRPr sz="1000">
              <a:solidFill>
                <a:schemeClr val="dk1"/>
              </a:solidFill>
              <a:latin typeface="Roboto"/>
              <a:ea typeface="Roboto"/>
              <a:cs typeface="Roboto"/>
              <a:sym typeface="Roboto"/>
            </a:endParaRPr>
          </a:p>
        </p:txBody>
      </p:sp>
      <p:sp>
        <p:nvSpPr>
          <p:cNvPr id="283" name="Google Shape;283;p32"/>
          <p:cNvSpPr/>
          <p:nvPr/>
        </p:nvSpPr>
        <p:spPr>
          <a:xfrm flipH="1" rot="10800000">
            <a:off x="3444500" y="1724375"/>
            <a:ext cx="4703750" cy="67825"/>
          </a:xfrm>
          <a:custGeom>
            <a:rect b="b" l="l" r="r" t="t"/>
            <a:pathLst>
              <a:path extrusionOk="0" fill="none" h="1" w="5962">
                <a:moveTo>
                  <a:pt x="0" y="1"/>
                </a:moveTo>
                <a:lnTo>
                  <a:pt x="5962"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2"/>
          <p:cNvSpPr txBox="1"/>
          <p:nvPr/>
        </p:nvSpPr>
        <p:spPr>
          <a:xfrm>
            <a:off x="5040325" y="1349682"/>
            <a:ext cx="1522800" cy="374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700">
                <a:solidFill>
                  <a:schemeClr val="dk1"/>
                </a:solidFill>
                <a:latin typeface="Roboto"/>
                <a:ea typeface="Roboto"/>
                <a:cs typeface="Roboto"/>
                <a:sym typeface="Roboto"/>
              </a:rPr>
              <a:t>PROCESS</a:t>
            </a:r>
            <a:endParaRPr b="1" sz="1700">
              <a:solidFill>
                <a:schemeClr val="dk1"/>
              </a:solidFill>
              <a:latin typeface="Roboto"/>
              <a:ea typeface="Roboto"/>
              <a:cs typeface="Roboto"/>
              <a:sym typeface="Roboto"/>
            </a:endParaRPr>
          </a:p>
        </p:txBody>
      </p:sp>
      <p:sp>
        <p:nvSpPr>
          <p:cNvPr id="285" name="Google Shape;285;p32"/>
          <p:cNvSpPr/>
          <p:nvPr/>
        </p:nvSpPr>
        <p:spPr>
          <a:xfrm rot="2698563">
            <a:off x="3795771" y="3846347"/>
            <a:ext cx="507632" cy="507632"/>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2"/>
          <p:cNvSpPr/>
          <p:nvPr/>
        </p:nvSpPr>
        <p:spPr>
          <a:xfrm>
            <a:off x="3732787" y="1843548"/>
            <a:ext cx="633600" cy="633600"/>
          </a:xfrm>
          <a:prstGeom prst="diamond">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7" name="Google Shape;287;p32"/>
          <p:cNvSpPr txBox="1"/>
          <p:nvPr>
            <p:ph idx="4294967295" type="title"/>
          </p:nvPr>
        </p:nvSpPr>
        <p:spPr>
          <a:xfrm>
            <a:off x="3798787" y="1967748"/>
            <a:ext cx="501600" cy="385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100">
                <a:solidFill>
                  <a:schemeClr val="lt1"/>
                </a:solidFill>
              </a:rPr>
              <a:t>01</a:t>
            </a:r>
            <a:endParaRPr sz="2100">
              <a:solidFill>
                <a:schemeClr val="lt1"/>
              </a:solidFill>
            </a:endParaRPr>
          </a:p>
        </p:txBody>
      </p:sp>
      <p:sp>
        <p:nvSpPr>
          <p:cNvPr id="288" name="Google Shape;288;p32"/>
          <p:cNvSpPr/>
          <p:nvPr/>
        </p:nvSpPr>
        <p:spPr>
          <a:xfrm>
            <a:off x="5489549" y="1843548"/>
            <a:ext cx="633600" cy="633600"/>
          </a:xfrm>
          <a:prstGeom prst="diamond">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9" name="Google Shape;289;p32"/>
          <p:cNvSpPr txBox="1"/>
          <p:nvPr>
            <p:ph idx="4294967295" type="title"/>
          </p:nvPr>
        </p:nvSpPr>
        <p:spPr>
          <a:xfrm>
            <a:off x="5555549" y="1967748"/>
            <a:ext cx="501600" cy="385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100">
                <a:solidFill>
                  <a:schemeClr val="lt1"/>
                </a:solidFill>
              </a:rPr>
              <a:t>02</a:t>
            </a:r>
            <a:endParaRPr sz="2100">
              <a:solidFill>
                <a:schemeClr val="lt1"/>
              </a:solidFill>
            </a:endParaRPr>
          </a:p>
        </p:txBody>
      </p:sp>
      <p:sp>
        <p:nvSpPr>
          <p:cNvPr id="290" name="Google Shape;290;p32"/>
          <p:cNvSpPr/>
          <p:nvPr/>
        </p:nvSpPr>
        <p:spPr>
          <a:xfrm>
            <a:off x="7236935" y="1843548"/>
            <a:ext cx="633600" cy="6336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1" name="Google Shape;291;p32"/>
          <p:cNvSpPr txBox="1"/>
          <p:nvPr>
            <p:ph idx="4294967295" type="title"/>
          </p:nvPr>
        </p:nvSpPr>
        <p:spPr>
          <a:xfrm>
            <a:off x="7302935" y="1967748"/>
            <a:ext cx="501600" cy="385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100">
                <a:solidFill>
                  <a:schemeClr val="lt1"/>
                </a:solidFill>
              </a:rPr>
              <a:t>03</a:t>
            </a:r>
            <a:endParaRPr sz="2100">
              <a:solidFill>
                <a:schemeClr val="lt1"/>
              </a:solidFill>
            </a:endParaRPr>
          </a:p>
        </p:txBody>
      </p:sp>
      <p:sp>
        <p:nvSpPr>
          <p:cNvPr id="292" name="Google Shape;292;p32"/>
          <p:cNvSpPr/>
          <p:nvPr/>
        </p:nvSpPr>
        <p:spPr>
          <a:xfrm rot="2698563">
            <a:off x="5552533" y="3846347"/>
            <a:ext cx="507632" cy="507632"/>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2"/>
          <p:cNvSpPr/>
          <p:nvPr/>
        </p:nvSpPr>
        <p:spPr>
          <a:xfrm rot="2698563">
            <a:off x="7299919" y="3846347"/>
            <a:ext cx="507632" cy="507632"/>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 name="Google Shape;294;p32"/>
          <p:cNvGrpSpPr/>
          <p:nvPr/>
        </p:nvGrpSpPr>
        <p:grpSpPr>
          <a:xfrm>
            <a:off x="7896778" y="537213"/>
            <a:ext cx="613849" cy="147600"/>
            <a:chOff x="7896778" y="539500"/>
            <a:chExt cx="613849" cy="147600"/>
          </a:xfrm>
        </p:grpSpPr>
        <p:sp>
          <p:nvSpPr>
            <p:cNvPr id="295" name="Google Shape;295;p32"/>
            <p:cNvSpPr/>
            <p:nvPr/>
          </p:nvSpPr>
          <p:spPr>
            <a:xfrm>
              <a:off x="7896778" y="539500"/>
              <a:ext cx="147600" cy="1476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2"/>
            <p:cNvSpPr/>
            <p:nvPr/>
          </p:nvSpPr>
          <p:spPr>
            <a:xfrm>
              <a:off x="8129903" y="539500"/>
              <a:ext cx="147600" cy="147600"/>
            </a:xfrm>
            <a:prstGeom prst="diamond">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2"/>
            <p:cNvSpPr/>
            <p:nvPr/>
          </p:nvSpPr>
          <p:spPr>
            <a:xfrm>
              <a:off x="8363027" y="539500"/>
              <a:ext cx="147600" cy="1476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 name="Google Shape;298;p32"/>
          <p:cNvSpPr/>
          <p:nvPr/>
        </p:nvSpPr>
        <p:spPr>
          <a:xfrm>
            <a:off x="3880138" y="3931050"/>
            <a:ext cx="338875" cy="304000"/>
          </a:xfrm>
          <a:custGeom>
            <a:rect b="b" l="l" r="r" t="t"/>
            <a:pathLst>
              <a:path extrusionOk="0" h="12160" w="13555">
                <a:moveTo>
                  <a:pt x="6045" y="1979"/>
                </a:moveTo>
                <a:lnTo>
                  <a:pt x="6045" y="1979"/>
                </a:lnTo>
                <a:cubicBezTo>
                  <a:pt x="5893" y="2380"/>
                  <a:pt x="5796" y="2892"/>
                  <a:pt x="5780" y="3416"/>
                </a:cubicBezTo>
                <a:lnTo>
                  <a:pt x="4937" y="3416"/>
                </a:lnTo>
                <a:cubicBezTo>
                  <a:pt x="5033" y="2765"/>
                  <a:pt x="5464" y="2228"/>
                  <a:pt x="6045" y="1979"/>
                </a:cubicBezTo>
                <a:close/>
                <a:moveTo>
                  <a:pt x="6776" y="1839"/>
                </a:moveTo>
                <a:cubicBezTo>
                  <a:pt x="7081" y="2019"/>
                  <a:pt x="7234" y="2931"/>
                  <a:pt x="7247" y="3416"/>
                </a:cubicBezTo>
                <a:lnTo>
                  <a:pt x="6308" y="3416"/>
                </a:lnTo>
                <a:cubicBezTo>
                  <a:pt x="6321" y="2931"/>
                  <a:pt x="6473" y="2019"/>
                  <a:pt x="6776" y="1839"/>
                </a:cubicBezTo>
                <a:close/>
                <a:moveTo>
                  <a:pt x="7509" y="1979"/>
                </a:moveTo>
                <a:lnTo>
                  <a:pt x="7509" y="1979"/>
                </a:lnTo>
                <a:cubicBezTo>
                  <a:pt x="8090" y="2228"/>
                  <a:pt x="8518" y="2765"/>
                  <a:pt x="8618" y="3416"/>
                </a:cubicBezTo>
                <a:lnTo>
                  <a:pt x="7771" y="3416"/>
                </a:lnTo>
                <a:cubicBezTo>
                  <a:pt x="7758" y="2892"/>
                  <a:pt x="7662" y="2380"/>
                  <a:pt x="7509" y="1979"/>
                </a:cubicBezTo>
                <a:close/>
                <a:moveTo>
                  <a:pt x="5780" y="3957"/>
                </a:moveTo>
                <a:cubicBezTo>
                  <a:pt x="5796" y="4482"/>
                  <a:pt x="5893" y="4993"/>
                  <a:pt x="6045" y="5395"/>
                </a:cubicBezTo>
                <a:cubicBezTo>
                  <a:pt x="5464" y="5146"/>
                  <a:pt x="5033" y="4608"/>
                  <a:pt x="4937" y="3957"/>
                </a:cubicBezTo>
                <a:close/>
                <a:moveTo>
                  <a:pt x="8618" y="3957"/>
                </a:moveTo>
                <a:cubicBezTo>
                  <a:pt x="8518" y="4608"/>
                  <a:pt x="8090" y="5146"/>
                  <a:pt x="7509" y="5395"/>
                </a:cubicBezTo>
                <a:cubicBezTo>
                  <a:pt x="7662" y="4993"/>
                  <a:pt x="7758" y="4482"/>
                  <a:pt x="7771" y="3957"/>
                </a:cubicBezTo>
                <a:close/>
                <a:moveTo>
                  <a:pt x="7247" y="3957"/>
                </a:moveTo>
                <a:cubicBezTo>
                  <a:pt x="7234" y="4442"/>
                  <a:pt x="7081" y="5355"/>
                  <a:pt x="6776" y="5534"/>
                </a:cubicBezTo>
                <a:cubicBezTo>
                  <a:pt x="6473" y="5355"/>
                  <a:pt x="6321" y="4442"/>
                  <a:pt x="6308" y="3957"/>
                </a:cubicBezTo>
                <a:close/>
                <a:moveTo>
                  <a:pt x="6776" y="511"/>
                </a:moveTo>
                <a:cubicBezTo>
                  <a:pt x="10829" y="638"/>
                  <a:pt x="11051" y="6404"/>
                  <a:pt x="7041" y="6849"/>
                </a:cubicBezTo>
                <a:lnTo>
                  <a:pt x="7041" y="6058"/>
                </a:lnTo>
                <a:cubicBezTo>
                  <a:pt x="8230" y="5919"/>
                  <a:pt x="9156" y="4910"/>
                  <a:pt x="9156" y="3678"/>
                </a:cubicBezTo>
                <a:cubicBezTo>
                  <a:pt x="9101" y="2102"/>
                  <a:pt x="7939" y="1313"/>
                  <a:pt x="6777" y="1313"/>
                </a:cubicBezTo>
                <a:cubicBezTo>
                  <a:pt x="5615" y="1313"/>
                  <a:pt x="4454" y="2102"/>
                  <a:pt x="4399" y="3678"/>
                </a:cubicBezTo>
                <a:cubicBezTo>
                  <a:pt x="4399" y="4910"/>
                  <a:pt x="5325" y="5919"/>
                  <a:pt x="6513" y="6058"/>
                </a:cubicBezTo>
                <a:lnTo>
                  <a:pt x="6513" y="6849"/>
                </a:lnTo>
                <a:cubicBezTo>
                  <a:pt x="4883" y="6722"/>
                  <a:pt x="3595" y="5355"/>
                  <a:pt x="3595" y="3678"/>
                </a:cubicBezTo>
                <a:cubicBezTo>
                  <a:pt x="3595" y="1936"/>
                  <a:pt x="5020" y="511"/>
                  <a:pt x="6776" y="511"/>
                </a:cubicBezTo>
                <a:close/>
                <a:moveTo>
                  <a:pt x="2019" y="8452"/>
                </a:moveTo>
                <a:cubicBezTo>
                  <a:pt x="2045" y="8452"/>
                  <a:pt x="2075" y="8452"/>
                  <a:pt x="2102" y="8548"/>
                </a:cubicBezTo>
                <a:lnTo>
                  <a:pt x="2241" y="8950"/>
                </a:lnTo>
                <a:cubicBezTo>
                  <a:pt x="2268" y="9059"/>
                  <a:pt x="2364" y="9129"/>
                  <a:pt x="2490" y="9129"/>
                </a:cubicBezTo>
                <a:cubicBezTo>
                  <a:pt x="2490" y="9129"/>
                  <a:pt x="3546" y="9123"/>
                  <a:pt x="4251" y="9123"/>
                </a:cubicBezTo>
                <a:cubicBezTo>
                  <a:pt x="4603" y="9123"/>
                  <a:pt x="4867" y="9125"/>
                  <a:pt x="4867" y="9129"/>
                </a:cubicBezTo>
                <a:lnTo>
                  <a:pt x="4867" y="11632"/>
                </a:lnTo>
                <a:cubicBezTo>
                  <a:pt x="4867" y="11636"/>
                  <a:pt x="4384" y="11638"/>
                  <a:pt x="3741" y="11638"/>
                </a:cubicBezTo>
                <a:cubicBezTo>
                  <a:pt x="2455" y="11638"/>
                  <a:pt x="525" y="11632"/>
                  <a:pt x="525" y="11632"/>
                </a:cubicBezTo>
                <a:cubicBezTo>
                  <a:pt x="512" y="11632"/>
                  <a:pt x="512" y="8465"/>
                  <a:pt x="525" y="8452"/>
                </a:cubicBezTo>
                <a:close/>
                <a:moveTo>
                  <a:pt x="10178" y="8452"/>
                </a:moveTo>
                <a:cubicBezTo>
                  <a:pt x="10208" y="8452"/>
                  <a:pt x="10221" y="8452"/>
                  <a:pt x="10261" y="8548"/>
                </a:cubicBezTo>
                <a:lnTo>
                  <a:pt x="10387" y="8950"/>
                </a:lnTo>
                <a:cubicBezTo>
                  <a:pt x="10427" y="9059"/>
                  <a:pt x="10527" y="9129"/>
                  <a:pt x="10650" y="9129"/>
                </a:cubicBezTo>
                <a:cubicBezTo>
                  <a:pt x="10650" y="9129"/>
                  <a:pt x="11707" y="9123"/>
                  <a:pt x="12413" y="9123"/>
                </a:cubicBezTo>
                <a:cubicBezTo>
                  <a:pt x="12765" y="9123"/>
                  <a:pt x="13030" y="9125"/>
                  <a:pt x="13030" y="9129"/>
                </a:cubicBezTo>
                <a:lnTo>
                  <a:pt x="13030" y="11632"/>
                </a:lnTo>
                <a:cubicBezTo>
                  <a:pt x="13030" y="11636"/>
                  <a:pt x="12547" y="11638"/>
                  <a:pt x="11903" y="11638"/>
                </a:cubicBezTo>
                <a:cubicBezTo>
                  <a:pt x="10616" y="11638"/>
                  <a:pt x="8684" y="11632"/>
                  <a:pt x="8684" y="11632"/>
                </a:cubicBezTo>
                <a:cubicBezTo>
                  <a:pt x="8671" y="11632"/>
                  <a:pt x="8671" y="8465"/>
                  <a:pt x="8684" y="8452"/>
                </a:cubicBezTo>
                <a:close/>
                <a:moveTo>
                  <a:pt x="6777" y="0"/>
                </a:moveTo>
                <a:cubicBezTo>
                  <a:pt x="4969" y="0"/>
                  <a:pt x="3161" y="1232"/>
                  <a:pt x="3071" y="3695"/>
                </a:cubicBezTo>
                <a:cubicBezTo>
                  <a:pt x="3071" y="5644"/>
                  <a:pt x="4591" y="7247"/>
                  <a:pt x="6513" y="7386"/>
                </a:cubicBezTo>
                <a:lnTo>
                  <a:pt x="6513" y="9780"/>
                </a:lnTo>
                <a:lnTo>
                  <a:pt x="5395" y="9780"/>
                </a:lnTo>
                <a:lnTo>
                  <a:pt x="5395" y="9116"/>
                </a:lnTo>
                <a:cubicBezTo>
                  <a:pt x="5395" y="8824"/>
                  <a:pt x="5159" y="8591"/>
                  <a:pt x="4867" y="8591"/>
                </a:cubicBezTo>
                <a:lnTo>
                  <a:pt x="2683" y="8591"/>
                </a:lnTo>
                <a:lnTo>
                  <a:pt x="2600" y="8369"/>
                </a:lnTo>
                <a:cubicBezTo>
                  <a:pt x="2503" y="8093"/>
                  <a:pt x="2294" y="7927"/>
                  <a:pt x="2019" y="7927"/>
                </a:cubicBezTo>
                <a:lnTo>
                  <a:pt x="525" y="7927"/>
                </a:lnTo>
                <a:cubicBezTo>
                  <a:pt x="236" y="7927"/>
                  <a:pt x="0" y="8160"/>
                  <a:pt x="0" y="8452"/>
                </a:cubicBezTo>
                <a:lnTo>
                  <a:pt x="0" y="11632"/>
                </a:lnTo>
                <a:cubicBezTo>
                  <a:pt x="0" y="11924"/>
                  <a:pt x="236" y="12160"/>
                  <a:pt x="525" y="12160"/>
                </a:cubicBezTo>
                <a:lnTo>
                  <a:pt x="4867" y="12160"/>
                </a:lnTo>
                <a:cubicBezTo>
                  <a:pt x="5159" y="12160"/>
                  <a:pt x="5395" y="11924"/>
                  <a:pt x="5395" y="11632"/>
                </a:cubicBezTo>
                <a:lnTo>
                  <a:pt x="5395" y="10304"/>
                </a:lnTo>
                <a:lnTo>
                  <a:pt x="8160" y="10304"/>
                </a:lnTo>
                <a:lnTo>
                  <a:pt x="8160" y="11632"/>
                </a:lnTo>
                <a:cubicBezTo>
                  <a:pt x="8160" y="11924"/>
                  <a:pt x="8396" y="12160"/>
                  <a:pt x="8684" y="12160"/>
                </a:cubicBezTo>
                <a:lnTo>
                  <a:pt x="13030" y="12160"/>
                </a:lnTo>
                <a:cubicBezTo>
                  <a:pt x="13318" y="12160"/>
                  <a:pt x="13554" y="11924"/>
                  <a:pt x="13554" y="11632"/>
                </a:cubicBezTo>
                <a:lnTo>
                  <a:pt x="13554" y="9116"/>
                </a:lnTo>
                <a:cubicBezTo>
                  <a:pt x="13554" y="8824"/>
                  <a:pt x="13318" y="8591"/>
                  <a:pt x="13030" y="8591"/>
                </a:cubicBezTo>
                <a:lnTo>
                  <a:pt x="10872" y="8591"/>
                </a:lnTo>
                <a:lnTo>
                  <a:pt x="10802" y="8369"/>
                </a:lnTo>
                <a:cubicBezTo>
                  <a:pt x="10706" y="8093"/>
                  <a:pt x="10497" y="7927"/>
                  <a:pt x="10235" y="7927"/>
                </a:cubicBezTo>
                <a:lnTo>
                  <a:pt x="8684" y="7927"/>
                </a:lnTo>
                <a:cubicBezTo>
                  <a:pt x="8396" y="7927"/>
                  <a:pt x="8160" y="8160"/>
                  <a:pt x="8160" y="8465"/>
                </a:cubicBezTo>
                <a:lnTo>
                  <a:pt x="8160" y="9780"/>
                </a:lnTo>
                <a:lnTo>
                  <a:pt x="7041" y="9780"/>
                </a:lnTo>
                <a:lnTo>
                  <a:pt x="7041" y="7386"/>
                </a:lnTo>
                <a:cubicBezTo>
                  <a:pt x="8963" y="7247"/>
                  <a:pt x="10484" y="5644"/>
                  <a:pt x="10484" y="3695"/>
                </a:cubicBezTo>
                <a:cubicBezTo>
                  <a:pt x="10394" y="1232"/>
                  <a:pt x="8586" y="0"/>
                  <a:pt x="67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32"/>
          <p:cNvGrpSpPr/>
          <p:nvPr/>
        </p:nvGrpSpPr>
        <p:grpSpPr>
          <a:xfrm>
            <a:off x="7384075" y="3942775"/>
            <a:ext cx="339300" cy="338875"/>
            <a:chOff x="1759875" y="2059588"/>
            <a:chExt cx="339300" cy="338875"/>
          </a:xfrm>
        </p:grpSpPr>
        <p:sp>
          <p:nvSpPr>
            <p:cNvPr id="300" name="Google Shape;300;p32"/>
            <p:cNvSpPr/>
            <p:nvPr/>
          </p:nvSpPr>
          <p:spPr>
            <a:xfrm>
              <a:off x="1759875" y="2059588"/>
              <a:ext cx="339300" cy="338875"/>
            </a:xfrm>
            <a:custGeom>
              <a:rect b="b" l="l" r="r" t="t"/>
              <a:pathLst>
                <a:path extrusionOk="0" h="13555" w="13572">
                  <a:moveTo>
                    <a:pt x="12768" y="525"/>
                  </a:moveTo>
                  <a:cubicBezTo>
                    <a:pt x="12920" y="525"/>
                    <a:pt x="13043" y="651"/>
                    <a:pt x="13043" y="787"/>
                  </a:cubicBezTo>
                  <a:lnTo>
                    <a:pt x="13043" y="1050"/>
                  </a:lnTo>
                  <a:lnTo>
                    <a:pt x="4512" y="1050"/>
                  </a:lnTo>
                  <a:cubicBezTo>
                    <a:pt x="4359" y="1050"/>
                    <a:pt x="4246" y="1176"/>
                    <a:pt x="4246" y="1328"/>
                  </a:cubicBezTo>
                  <a:cubicBezTo>
                    <a:pt x="4246" y="1757"/>
                    <a:pt x="3888" y="2115"/>
                    <a:pt x="3446" y="2115"/>
                  </a:cubicBezTo>
                  <a:lnTo>
                    <a:pt x="542" y="2115"/>
                  </a:lnTo>
                  <a:lnTo>
                    <a:pt x="542" y="787"/>
                  </a:lnTo>
                  <a:cubicBezTo>
                    <a:pt x="542" y="651"/>
                    <a:pt x="651" y="525"/>
                    <a:pt x="804" y="525"/>
                  </a:cubicBezTo>
                  <a:close/>
                  <a:moveTo>
                    <a:pt x="5299" y="3971"/>
                  </a:moveTo>
                  <a:lnTo>
                    <a:pt x="5299" y="7676"/>
                  </a:lnTo>
                  <a:lnTo>
                    <a:pt x="1730" y="7676"/>
                  </a:lnTo>
                  <a:lnTo>
                    <a:pt x="1730" y="3971"/>
                  </a:lnTo>
                  <a:close/>
                  <a:moveTo>
                    <a:pt x="11842" y="3971"/>
                  </a:moveTo>
                  <a:lnTo>
                    <a:pt x="11842" y="7676"/>
                  </a:lnTo>
                  <a:lnTo>
                    <a:pt x="8273" y="7676"/>
                  </a:lnTo>
                  <a:lnTo>
                    <a:pt x="8273" y="3971"/>
                  </a:lnTo>
                  <a:close/>
                  <a:moveTo>
                    <a:pt x="13043" y="1591"/>
                  </a:moveTo>
                  <a:lnTo>
                    <a:pt x="13043" y="11383"/>
                  </a:lnTo>
                  <a:cubicBezTo>
                    <a:pt x="13043" y="11536"/>
                    <a:pt x="12920" y="11646"/>
                    <a:pt x="12768" y="11646"/>
                  </a:cubicBezTo>
                  <a:lnTo>
                    <a:pt x="10872" y="11646"/>
                  </a:lnTo>
                  <a:cubicBezTo>
                    <a:pt x="10693" y="11314"/>
                    <a:pt x="10361" y="11065"/>
                    <a:pt x="9973" y="10982"/>
                  </a:cubicBezTo>
                  <a:cubicBezTo>
                    <a:pt x="9864" y="10246"/>
                    <a:pt x="9199" y="9696"/>
                    <a:pt x="8463" y="9696"/>
                  </a:cubicBezTo>
                  <a:cubicBezTo>
                    <a:pt x="8368" y="9696"/>
                    <a:pt x="8272" y="9705"/>
                    <a:pt x="8177" y="9724"/>
                  </a:cubicBezTo>
                  <a:cubicBezTo>
                    <a:pt x="7871" y="9392"/>
                    <a:pt x="7483" y="9143"/>
                    <a:pt x="7055" y="8990"/>
                  </a:cubicBezTo>
                  <a:lnTo>
                    <a:pt x="7055" y="6085"/>
                  </a:lnTo>
                  <a:lnTo>
                    <a:pt x="7748" y="6085"/>
                  </a:lnTo>
                  <a:lnTo>
                    <a:pt x="7748" y="7938"/>
                  </a:lnTo>
                  <a:cubicBezTo>
                    <a:pt x="7748" y="8090"/>
                    <a:pt x="7858" y="8203"/>
                    <a:pt x="8011" y="8203"/>
                  </a:cubicBezTo>
                  <a:lnTo>
                    <a:pt x="12117" y="8203"/>
                  </a:lnTo>
                  <a:cubicBezTo>
                    <a:pt x="12256" y="8203"/>
                    <a:pt x="12379" y="8090"/>
                    <a:pt x="12379" y="7938"/>
                  </a:cubicBezTo>
                  <a:lnTo>
                    <a:pt x="12379" y="3705"/>
                  </a:lnTo>
                  <a:cubicBezTo>
                    <a:pt x="12379" y="3556"/>
                    <a:pt x="12256" y="3443"/>
                    <a:pt x="12117" y="3443"/>
                  </a:cubicBezTo>
                  <a:lnTo>
                    <a:pt x="8011" y="3443"/>
                  </a:lnTo>
                  <a:cubicBezTo>
                    <a:pt x="7858" y="3443"/>
                    <a:pt x="7748" y="3556"/>
                    <a:pt x="7748" y="3705"/>
                  </a:cubicBezTo>
                  <a:lnTo>
                    <a:pt x="7748" y="5561"/>
                  </a:lnTo>
                  <a:lnTo>
                    <a:pt x="5840" y="5561"/>
                  </a:lnTo>
                  <a:lnTo>
                    <a:pt x="5840" y="3705"/>
                  </a:lnTo>
                  <a:cubicBezTo>
                    <a:pt x="5840" y="3556"/>
                    <a:pt x="5714" y="3443"/>
                    <a:pt x="5574" y="3443"/>
                  </a:cubicBezTo>
                  <a:lnTo>
                    <a:pt x="1468" y="3443"/>
                  </a:lnTo>
                  <a:cubicBezTo>
                    <a:pt x="1315" y="3443"/>
                    <a:pt x="1206" y="3556"/>
                    <a:pt x="1206" y="3705"/>
                  </a:cubicBezTo>
                  <a:lnTo>
                    <a:pt x="1206" y="7938"/>
                  </a:lnTo>
                  <a:cubicBezTo>
                    <a:pt x="1206" y="8090"/>
                    <a:pt x="1315" y="8203"/>
                    <a:pt x="1468" y="8203"/>
                  </a:cubicBezTo>
                  <a:lnTo>
                    <a:pt x="5574" y="8203"/>
                  </a:lnTo>
                  <a:cubicBezTo>
                    <a:pt x="5714" y="8203"/>
                    <a:pt x="5840" y="8090"/>
                    <a:pt x="5840" y="7938"/>
                  </a:cubicBezTo>
                  <a:lnTo>
                    <a:pt x="5840" y="6085"/>
                  </a:lnTo>
                  <a:lnTo>
                    <a:pt x="6517" y="6085"/>
                  </a:lnTo>
                  <a:lnTo>
                    <a:pt x="6517" y="8867"/>
                  </a:lnTo>
                  <a:cubicBezTo>
                    <a:pt x="6388" y="8846"/>
                    <a:pt x="6258" y="8836"/>
                    <a:pt x="6129" y="8836"/>
                  </a:cubicBezTo>
                  <a:cubicBezTo>
                    <a:pt x="4879" y="8836"/>
                    <a:pt x="3697" y="9782"/>
                    <a:pt x="3460" y="11025"/>
                  </a:cubicBezTo>
                  <a:cubicBezTo>
                    <a:pt x="3128" y="11121"/>
                    <a:pt x="2865" y="11357"/>
                    <a:pt x="2699" y="11646"/>
                  </a:cubicBezTo>
                  <a:lnTo>
                    <a:pt x="804" y="11646"/>
                  </a:lnTo>
                  <a:cubicBezTo>
                    <a:pt x="651" y="11646"/>
                    <a:pt x="542" y="11536"/>
                    <a:pt x="542" y="11383"/>
                  </a:cubicBezTo>
                  <a:lnTo>
                    <a:pt x="542" y="2643"/>
                  </a:lnTo>
                  <a:lnTo>
                    <a:pt x="3446" y="2643"/>
                  </a:lnTo>
                  <a:cubicBezTo>
                    <a:pt x="4097" y="2643"/>
                    <a:pt x="4621" y="2185"/>
                    <a:pt x="4744" y="1591"/>
                  </a:cubicBezTo>
                  <a:close/>
                  <a:moveTo>
                    <a:pt x="6142" y="9365"/>
                  </a:moveTo>
                  <a:cubicBezTo>
                    <a:pt x="6819" y="9365"/>
                    <a:pt x="7443" y="9667"/>
                    <a:pt x="7871" y="10195"/>
                  </a:cubicBezTo>
                  <a:cubicBezTo>
                    <a:pt x="7924" y="10257"/>
                    <a:pt x="7999" y="10288"/>
                    <a:pt x="8081" y="10288"/>
                  </a:cubicBezTo>
                  <a:cubicBezTo>
                    <a:pt x="8108" y="10288"/>
                    <a:pt x="8135" y="10285"/>
                    <a:pt x="8163" y="10278"/>
                  </a:cubicBezTo>
                  <a:cubicBezTo>
                    <a:pt x="8261" y="10245"/>
                    <a:pt x="8360" y="10230"/>
                    <a:pt x="8458" y="10230"/>
                  </a:cubicBezTo>
                  <a:cubicBezTo>
                    <a:pt x="8981" y="10230"/>
                    <a:pt x="9461" y="10671"/>
                    <a:pt x="9461" y="11231"/>
                  </a:cubicBezTo>
                  <a:cubicBezTo>
                    <a:pt x="9461" y="11370"/>
                    <a:pt x="9574" y="11493"/>
                    <a:pt x="9724" y="11493"/>
                  </a:cubicBezTo>
                  <a:cubicBezTo>
                    <a:pt x="10139" y="11493"/>
                    <a:pt x="10487" y="11838"/>
                    <a:pt x="10487" y="12253"/>
                  </a:cubicBezTo>
                  <a:cubicBezTo>
                    <a:pt x="10487" y="12685"/>
                    <a:pt x="10139" y="13030"/>
                    <a:pt x="9724" y="13030"/>
                  </a:cubicBezTo>
                  <a:lnTo>
                    <a:pt x="3848" y="13030"/>
                  </a:lnTo>
                  <a:cubicBezTo>
                    <a:pt x="2892" y="13000"/>
                    <a:pt x="2796" y="11672"/>
                    <a:pt x="3722" y="11493"/>
                  </a:cubicBezTo>
                  <a:cubicBezTo>
                    <a:pt x="3831" y="11480"/>
                    <a:pt x="3931" y="11397"/>
                    <a:pt x="3944" y="11274"/>
                  </a:cubicBezTo>
                  <a:cubicBezTo>
                    <a:pt x="4097" y="10195"/>
                    <a:pt x="5050" y="9365"/>
                    <a:pt x="6142" y="9365"/>
                  </a:cubicBezTo>
                  <a:close/>
                  <a:moveTo>
                    <a:pt x="804" y="1"/>
                  </a:moveTo>
                  <a:cubicBezTo>
                    <a:pt x="362" y="1"/>
                    <a:pt x="1" y="359"/>
                    <a:pt x="1" y="787"/>
                  </a:cubicBezTo>
                  <a:lnTo>
                    <a:pt x="1" y="11383"/>
                  </a:lnTo>
                  <a:cubicBezTo>
                    <a:pt x="1" y="11825"/>
                    <a:pt x="362" y="12187"/>
                    <a:pt x="804" y="12187"/>
                  </a:cubicBezTo>
                  <a:lnTo>
                    <a:pt x="2547" y="12187"/>
                  </a:lnTo>
                  <a:cubicBezTo>
                    <a:pt x="2504" y="12910"/>
                    <a:pt x="3089" y="13555"/>
                    <a:pt x="3825" y="13555"/>
                  </a:cubicBezTo>
                  <a:cubicBezTo>
                    <a:pt x="3833" y="13555"/>
                    <a:pt x="3840" y="13555"/>
                    <a:pt x="3848" y="13555"/>
                  </a:cubicBezTo>
                  <a:lnTo>
                    <a:pt x="9724" y="13555"/>
                  </a:lnTo>
                  <a:cubicBezTo>
                    <a:pt x="9731" y="13555"/>
                    <a:pt x="9739" y="13555"/>
                    <a:pt x="9746" y="13555"/>
                  </a:cubicBezTo>
                  <a:cubicBezTo>
                    <a:pt x="10482" y="13555"/>
                    <a:pt x="11068" y="12910"/>
                    <a:pt x="11025" y="12187"/>
                  </a:cubicBezTo>
                  <a:lnTo>
                    <a:pt x="12768" y="12187"/>
                  </a:lnTo>
                  <a:cubicBezTo>
                    <a:pt x="13209" y="12187"/>
                    <a:pt x="13571" y="11825"/>
                    <a:pt x="13571" y="11383"/>
                  </a:cubicBezTo>
                  <a:lnTo>
                    <a:pt x="13571" y="787"/>
                  </a:lnTo>
                  <a:cubicBezTo>
                    <a:pt x="13571" y="359"/>
                    <a:pt x="13209" y="1"/>
                    <a:pt x="127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2"/>
            <p:cNvSpPr/>
            <p:nvPr/>
          </p:nvSpPr>
          <p:spPr>
            <a:xfrm>
              <a:off x="1840650" y="2088175"/>
              <a:ext cx="13125" cy="13125"/>
            </a:xfrm>
            <a:custGeom>
              <a:rect b="b" l="l" r="r" t="t"/>
              <a:pathLst>
                <a:path extrusionOk="0" h="525" w="525">
                  <a:moveTo>
                    <a:pt x="262" y="1"/>
                  </a:moveTo>
                  <a:cubicBezTo>
                    <a:pt x="134" y="1"/>
                    <a:pt x="7" y="88"/>
                    <a:pt x="0" y="262"/>
                  </a:cubicBezTo>
                  <a:cubicBezTo>
                    <a:pt x="0" y="398"/>
                    <a:pt x="110" y="524"/>
                    <a:pt x="262" y="524"/>
                  </a:cubicBezTo>
                  <a:cubicBezTo>
                    <a:pt x="398" y="524"/>
                    <a:pt x="525" y="398"/>
                    <a:pt x="525" y="262"/>
                  </a:cubicBezTo>
                  <a:cubicBezTo>
                    <a:pt x="518" y="88"/>
                    <a:pt x="390" y="1"/>
                    <a:pt x="2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2"/>
            <p:cNvSpPr/>
            <p:nvPr/>
          </p:nvSpPr>
          <p:spPr>
            <a:xfrm>
              <a:off x="1814000" y="2088175"/>
              <a:ext cx="13125" cy="13125"/>
            </a:xfrm>
            <a:custGeom>
              <a:rect b="b" l="l" r="r" t="t"/>
              <a:pathLst>
                <a:path extrusionOk="0" h="525" w="525">
                  <a:moveTo>
                    <a:pt x="263" y="1"/>
                  </a:moveTo>
                  <a:cubicBezTo>
                    <a:pt x="135" y="1"/>
                    <a:pt x="7" y="88"/>
                    <a:pt x="0" y="262"/>
                  </a:cubicBezTo>
                  <a:cubicBezTo>
                    <a:pt x="0" y="398"/>
                    <a:pt x="123" y="524"/>
                    <a:pt x="263" y="524"/>
                  </a:cubicBezTo>
                  <a:cubicBezTo>
                    <a:pt x="415" y="524"/>
                    <a:pt x="525" y="398"/>
                    <a:pt x="525" y="262"/>
                  </a:cubicBezTo>
                  <a:cubicBezTo>
                    <a:pt x="518" y="88"/>
                    <a:pt x="390" y="1"/>
                    <a:pt x="2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2"/>
            <p:cNvSpPr/>
            <p:nvPr/>
          </p:nvSpPr>
          <p:spPr>
            <a:xfrm>
              <a:off x="1787350" y="2088163"/>
              <a:ext cx="13125" cy="13125"/>
            </a:xfrm>
            <a:custGeom>
              <a:rect b="b" l="l" r="r" t="t"/>
              <a:pathLst>
                <a:path extrusionOk="0" h="525" w="525">
                  <a:moveTo>
                    <a:pt x="257" y="1"/>
                  </a:moveTo>
                  <a:cubicBezTo>
                    <a:pt x="128" y="1"/>
                    <a:pt x="0" y="88"/>
                    <a:pt x="0" y="262"/>
                  </a:cubicBezTo>
                  <a:cubicBezTo>
                    <a:pt x="0" y="398"/>
                    <a:pt x="110" y="524"/>
                    <a:pt x="262" y="524"/>
                  </a:cubicBezTo>
                  <a:cubicBezTo>
                    <a:pt x="402" y="524"/>
                    <a:pt x="525" y="398"/>
                    <a:pt x="525" y="262"/>
                  </a:cubicBezTo>
                  <a:cubicBezTo>
                    <a:pt x="518" y="88"/>
                    <a:pt x="387" y="1"/>
                    <a:pt x="2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2"/>
            <p:cNvSpPr/>
            <p:nvPr/>
          </p:nvSpPr>
          <p:spPr>
            <a:xfrm>
              <a:off x="1814338" y="2174575"/>
              <a:ext cx="65750" cy="13150"/>
            </a:xfrm>
            <a:custGeom>
              <a:rect b="b" l="l" r="r" t="t"/>
              <a:pathLst>
                <a:path extrusionOk="0" h="526" w="2630">
                  <a:moveTo>
                    <a:pt x="362" y="1"/>
                  </a:moveTo>
                  <a:cubicBezTo>
                    <a:pt x="14" y="14"/>
                    <a:pt x="0" y="512"/>
                    <a:pt x="362" y="525"/>
                  </a:cubicBezTo>
                  <a:lnTo>
                    <a:pt x="2337" y="525"/>
                  </a:lnTo>
                  <a:cubicBezTo>
                    <a:pt x="2463" y="525"/>
                    <a:pt x="2586" y="429"/>
                    <a:pt x="2603" y="303"/>
                  </a:cubicBezTo>
                  <a:cubicBezTo>
                    <a:pt x="2629" y="137"/>
                    <a:pt x="2503" y="1"/>
                    <a:pt x="23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2"/>
            <p:cNvSpPr/>
            <p:nvPr/>
          </p:nvSpPr>
          <p:spPr>
            <a:xfrm>
              <a:off x="1814338" y="2199163"/>
              <a:ext cx="65750" cy="13150"/>
            </a:xfrm>
            <a:custGeom>
              <a:rect b="b" l="l" r="r" t="t"/>
              <a:pathLst>
                <a:path extrusionOk="0" h="526" w="2630">
                  <a:moveTo>
                    <a:pt x="362" y="1"/>
                  </a:moveTo>
                  <a:cubicBezTo>
                    <a:pt x="14" y="14"/>
                    <a:pt x="0" y="512"/>
                    <a:pt x="362" y="525"/>
                  </a:cubicBezTo>
                  <a:lnTo>
                    <a:pt x="2337" y="525"/>
                  </a:lnTo>
                  <a:cubicBezTo>
                    <a:pt x="2463" y="525"/>
                    <a:pt x="2586" y="429"/>
                    <a:pt x="2603" y="303"/>
                  </a:cubicBezTo>
                  <a:cubicBezTo>
                    <a:pt x="2629" y="137"/>
                    <a:pt x="2503" y="1"/>
                    <a:pt x="23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2"/>
            <p:cNvSpPr/>
            <p:nvPr/>
          </p:nvSpPr>
          <p:spPr>
            <a:xfrm>
              <a:off x="1814350" y="2223775"/>
              <a:ext cx="65750" cy="13475"/>
            </a:xfrm>
            <a:custGeom>
              <a:rect b="b" l="l" r="r" t="t"/>
              <a:pathLst>
                <a:path extrusionOk="0" h="539" w="2630">
                  <a:moveTo>
                    <a:pt x="362" y="0"/>
                  </a:moveTo>
                  <a:cubicBezTo>
                    <a:pt x="14" y="14"/>
                    <a:pt x="0" y="525"/>
                    <a:pt x="362" y="538"/>
                  </a:cubicBezTo>
                  <a:lnTo>
                    <a:pt x="2337" y="538"/>
                  </a:lnTo>
                  <a:cubicBezTo>
                    <a:pt x="2463" y="538"/>
                    <a:pt x="2586" y="442"/>
                    <a:pt x="2603" y="306"/>
                  </a:cubicBezTo>
                  <a:cubicBezTo>
                    <a:pt x="2629" y="153"/>
                    <a:pt x="2503" y="0"/>
                    <a:pt x="23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2"/>
            <p:cNvSpPr/>
            <p:nvPr/>
          </p:nvSpPr>
          <p:spPr>
            <a:xfrm>
              <a:off x="1979300" y="2223588"/>
              <a:ext cx="65775" cy="13150"/>
            </a:xfrm>
            <a:custGeom>
              <a:rect b="b" l="l" r="r" t="t"/>
              <a:pathLst>
                <a:path extrusionOk="0" h="526" w="2631">
                  <a:moveTo>
                    <a:pt x="290" y="1"/>
                  </a:moveTo>
                  <a:cubicBezTo>
                    <a:pt x="167" y="1"/>
                    <a:pt x="41" y="84"/>
                    <a:pt x="27" y="220"/>
                  </a:cubicBezTo>
                  <a:cubicBezTo>
                    <a:pt x="1" y="386"/>
                    <a:pt x="124" y="525"/>
                    <a:pt x="290" y="525"/>
                  </a:cubicBezTo>
                  <a:lnTo>
                    <a:pt x="2268" y="525"/>
                  </a:lnTo>
                  <a:cubicBezTo>
                    <a:pt x="2630" y="512"/>
                    <a:pt x="2630" y="14"/>
                    <a:pt x="22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2"/>
            <p:cNvSpPr/>
            <p:nvPr/>
          </p:nvSpPr>
          <p:spPr>
            <a:xfrm>
              <a:off x="1979300" y="2199163"/>
              <a:ext cx="65775" cy="13150"/>
            </a:xfrm>
            <a:custGeom>
              <a:rect b="b" l="l" r="r" t="t"/>
              <a:pathLst>
                <a:path extrusionOk="0" h="526" w="2631">
                  <a:moveTo>
                    <a:pt x="290" y="1"/>
                  </a:moveTo>
                  <a:cubicBezTo>
                    <a:pt x="167" y="1"/>
                    <a:pt x="41" y="97"/>
                    <a:pt x="27" y="220"/>
                  </a:cubicBezTo>
                  <a:cubicBezTo>
                    <a:pt x="1" y="386"/>
                    <a:pt x="124" y="525"/>
                    <a:pt x="290" y="525"/>
                  </a:cubicBezTo>
                  <a:lnTo>
                    <a:pt x="2268" y="525"/>
                  </a:lnTo>
                  <a:cubicBezTo>
                    <a:pt x="2630" y="512"/>
                    <a:pt x="2630" y="14"/>
                    <a:pt x="22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2"/>
            <p:cNvSpPr/>
            <p:nvPr/>
          </p:nvSpPr>
          <p:spPr>
            <a:xfrm>
              <a:off x="1979300" y="2174413"/>
              <a:ext cx="65775" cy="13475"/>
            </a:xfrm>
            <a:custGeom>
              <a:rect b="b" l="l" r="r" t="t"/>
              <a:pathLst>
                <a:path extrusionOk="0" h="539" w="2631">
                  <a:moveTo>
                    <a:pt x="290" y="0"/>
                  </a:moveTo>
                  <a:cubicBezTo>
                    <a:pt x="167" y="0"/>
                    <a:pt x="41" y="97"/>
                    <a:pt x="27" y="236"/>
                  </a:cubicBezTo>
                  <a:cubicBezTo>
                    <a:pt x="1" y="402"/>
                    <a:pt x="124" y="538"/>
                    <a:pt x="290" y="538"/>
                  </a:cubicBezTo>
                  <a:lnTo>
                    <a:pt x="2268" y="538"/>
                  </a:lnTo>
                  <a:cubicBezTo>
                    <a:pt x="2630" y="525"/>
                    <a:pt x="2630" y="14"/>
                    <a:pt x="22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 name="Google Shape;310;p32"/>
          <p:cNvGrpSpPr/>
          <p:nvPr/>
        </p:nvGrpSpPr>
        <p:grpSpPr>
          <a:xfrm>
            <a:off x="5650038" y="3972425"/>
            <a:ext cx="312650" cy="339000"/>
            <a:chOff x="7830525" y="2118450"/>
            <a:chExt cx="312650" cy="339000"/>
          </a:xfrm>
        </p:grpSpPr>
        <p:sp>
          <p:nvSpPr>
            <p:cNvPr id="311" name="Google Shape;311;p32"/>
            <p:cNvSpPr/>
            <p:nvPr/>
          </p:nvSpPr>
          <p:spPr>
            <a:xfrm>
              <a:off x="7830525" y="2118450"/>
              <a:ext cx="312650" cy="339000"/>
            </a:xfrm>
            <a:custGeom>
              <a:rect b="b" l="l" r="r" t="t"/>
              <a:pathLst>
                <a:path extrusionOk="0" h="13560" w="12506">
                  <a:moveTo>
                    <a:pt x="10361" y="525"/>
                  </a:moveTo>
                  <a:lnTo>
                    <a:pt x="10361" y="6514"/>
                  </a:lnTo>
                  <a:lnTo>
                    <a:pt x="2407" y="6514"/>
                  </a:lnTo>
                  <a:lnTo>
                    <a:pt x="2407" y="525"/>
                  </a:lnTo>
                  <a:close/>
                  <a:moveTo>
                    <a:pt x="11676" y="7041"/>
                  </a:moveTo>
                  <a:cubicBezTo>
                    <a:pt x="11799" y="7041"/>
                    <a:pt x="11925" y="7138"/>
                    <a:pt x="11938" y="7274"/>
                  </a:cubicBezTo>
                  <a:cubicBezTo>
                    <a:pt x="11964" y="7427"/>
                    <a:pt x="11842" y="7579"/>
                    <a:pt x="11676" y="7579"/>
                  </a:cubicBezTo>
                  <a:lnTo>
                    <a:pt x="1080" y="7579"/>
                  </a:lnTo>
                  <a:cubicBezTo>
                    <a:pt x="734" y="7566"/>
                    <a:pt x="734" y="7055"/>
                    <a:pt x="1080" y="7041"/>
                  </a:cubicBezTo>
                  <a:close/>
                  <a:moveTo>
                    <a:pt x="10955" y="8104"/>
                  </a:moveTo>
                  <a:lnTo>
                    <a:pt x="6876" y="11589"/>
                  </a:lnTo>
                  <a:cubicBezTo>
                    <a:pt x="6806" y="11646"/>
                    <a:pt x="6779" y="11715"/>
                    <a:pt x="6779" y="11798"/>
                  </a:cubicBezTo>
                  <a:lnTo>
                    <a:pt x="6779" y="12751"/>
                  </a:lnTo>
                  <a:lnTo>
                    <a:pt x="5989" y="12947"/>
                  </a:lnTo>
                  <a:lnTo>
                    <a:pt x="5989" y="11798"/>
                  </a:lnTo>
                  <a:cubicBezTo>
                    <a:pt x="5989" y="11715"/>
                    <a:pt x="5949" y="11646"/>
                    <a:pt x="5893" y="11589"/>
                  </a:cubicBezTo>
                  <a:lnTo>
                    <a:pt x="1800" y="8104"/>
                  </a:lnTo>
                  <a:close/>
                  <a:moveTo>
                    <a:pt x="2145" y="1"/>
                  </a:moveTo>
                  <a:cubicBezTo>
                    <a:pt x="1992" y="1"/>
                    <a:pt x="1883" y="110"/>
                    <a:pt x="1883" y="263"/>
                  </a:cubicBezTo>
                  <a:lnTo>
                    <a:pt x="1883" y="6514"/>
                  </a:lnTo>
                  <a:lnTo>
                    <a:pt x="1080" y="6514"/>
                  </a:lnTo>
                  <a:cubicBezTo>
                    <a:pt x="97" y="6544"/>
                    <a:pt x="1" y="7938"/>
                    <a:pt x="983" y="8090"/>
                  </a:cubicBezTo>
                  <a:lnTo>
                    <a:pt x="5451" y="11921"/>
                  </a:lnTo>
                  <a:lnTo>
                    <a:pt x="5451" y="13292"/>
                  </a:lnTo>
                  <a:cubicBezTo>
                    <a:pt x="5451" y="13375"/>
                    <a:pt x="5491" y="13458"/>
                    <a:pt x="5561" y="13498"/>
                  </a:cubicBezTo>
                  <a:cubicBezTo>
                    <a:pt x="5604" y="13541"/>
                    <a:pt x="5663" y="13559"/>
                    <a:pt x="5726" y="13559"/>
                  </a:cubicBezTo>
                  <a:cubicBezTo>
                    <a:pt x="5745" y="13559"/>
                    <a:pt x="5764" y="13558"/>
                    <a:pt x="5783" y="13555"/>
                  </a:cubicBezTo>
                  <a:lnTo>
                    <a:pt x="7111" y="13209"/>
                  </a:lnTo>
                  <a:cubicBezTo>
                    <a:pt x="7221" y="13183"/>
                    <a:pt x="7304" y="13070"/>
                    <a:pt x="7304" y="12960"/>
                  </a:cubicBezTo>
                  <a:lnTo>
                    <a:pt x="7304" y="11921"/>
                  </a:lnTo>
                  <a:lnTo>
                    <a:pt x="11785" y="8090"/>
                  </a:lnTo>
                  <a:cubicBezTo>
                    <a:pt x="12187" y="8037"/>
                    <a:pt x="12506" y="7676"/>
                    <a:pt x="12476" y="7247"/>
                  </a:cubicBezTo>
                  <a:cubicBezTo>
                    <a:pt x="12436" y="6832"/>
                    <a:pt x="12074" y="6514"/>
                    <a:pt x="11659" y="6514"/>
                  </a:cubicBezTo>
                  <a:lnTo>
                    <a:pt x="10886" y="6514"/>
                  </a:lnTo>
                  <a:lnTo>
                    <a:pt x="10886" y="263"/>
                  </a:lnTo>
                  <a:cubicBezTo>
                    <a:pt x="10886" y="110"/>
                    <a:pt x="10763" y="1"/>
                    <a:pt x="106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2"/>
            <p:cNvSpPr/>
            <p:nvPr/>
          </p:nvSpPr>
          <p:spPr>
            <a:xfrm>
              <a:off x="8003725" y="2162950"/>
              <a:ext cx="70575" cy="86575"/>
            </a:xfrm>
            <a:custGeom>
              <a:rect b="b" l="l" r="r" t="t"/>
              <a:pathLst>
                <a:path extrusionOk="0" h="3463" w="2823">
                  <a:moveTo>
                    <a:pt x="1717" y="654"/>
                  </a:moveTo>
                  <a:cubicBezTo>
                    <a:pt x="2188" y="1261"/>
                    <a:pt x="2188" y="2204"/>
                    <a:pt x="1717" y="2812"/>
                  </a:cubicBezTo>
                  <a:lnTo>
                    <a:pt x="638" y="1733"/>
                  </a:lnTo>
                  <a:lnTo>
                    <a:pt x="1717" y="654"/>
                  </a:lnTo>
                  <a:close/>
                  <a:moveTo>
                    <a:pt x="1732" y="1"/>
                  </a:moveTo>
                  <a:cubicBezTo>
                    <a:pt x="1665" y="1"/>
                    <a:pt x="1599" y="25"/>
                    <a:pt x="1551" y="73"/>
                  </a:cubicBezTo>
                  <a:lnTo>
                    <a:pt x="70" y="1540"/>
                  </a:lnTo>
                  <a:cubicBezTo>
                    <a:pt x="31" y="1593"/>
                    <a:pt x="1" y="1663"/>
                    <a:pt x="1" y="1733"/>
                  </a:cubicBezTo>
                  <a:cubicBezTo>
                    <a:pt x="1" y="1802"/>
                    <a:pt x="31" y="1872"/>
                    <a:pt x="70" y="1912"/>
                  </a:cubicBezTo>
                  <a:lnTo>
                    <a:pt x="1551" y="3393"/>
                  </a:lnTo>
                  <a:cubicBezTo>
                    <a:pt x="1594" y="3436"/>
                    <a:pt x="1660" y="3462"/>
                    <a:pt x="1730" y="3462"/>
                  </a:cubicBezTo>
                  <a:cubicBezTo>
                    <a:pt x="1800" y="3462"/>
                    <a:pt x="1870" y="3436"/>
                    <a:pt x="1926" y="3393"/>
                  </a:cubicBezTo>
                  <a:cubicBezTo>
                    <a:pt x="2822" y="2506"/>
                    <a:pt x="2822" y="946"/>
                    <a:pt x="1926" y="73"/>
                  </a:cubicBezTo>
                  <a:cubicBezTo>
                    <a:pt x="1870" y="25"/>
                    <a:pt x="1800" y="1"/>
                    <a:pt x="17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2"/>
            <p:cNvSpPr/>
            <p:nvPr/>
          </p:nvSpPr>
          <p:spPr>
            <a:xfrm>
              <a:off x="7911225" y="2147675"/>
              <a:ext cx="102575" cy="117200"/>
            </a:xfrm>
            <a:custGeom>
              <a:rect b="b" l="l" r="r" t="t"/>
              <a:pathLst>
                <a:path extrusionOk="0" h="4688" w="4103">
                  <a:moveTo>
                    <a:pt x="2341" y="530"/>
                  </a:moveTo>
                  <a:cubicBezTo>
                    <a:pt x="2728" y="530"/>
                    <a:pt x="3114" y="650"/>
                    <a:pt x="3425" y="893"/>
                  </a:cubicBezTo>
                  <a:lnTo>
                    <a:pt x="2263" y="2038"/>
                  </a:lnTo>
                  <a:lnTo>
                    <a:pt x="686" y="1623"/>
                  </a:lnTo>
                  <a:cubicBezTo>
                    <a:pt x="769" y="1418"/>
                    <a:pt x="909" y="1225"/>
                    <a:pt x="1062" y="1059"/>
                  </a:cubicBezTo>
                  <a:cubicBezTo>
                    <a:pt x="1396" y="709"/>
                    <a:pt x="1868" y="530"/>
                    <a:pt x="2341" y="530"/>
                  </a:cubicBezTo>
                  <a:close/>
                  <a:moveTo>
                    <a:pt x="547" y="2138"/>
                  </a:moveTo>
                  <a:lnTo>
                    <a:pt x="2028" y="2523"/>
                  </a:lnTo>
                  <a:lnTo>
                    <a:pt x="1626" y="4004"/>
                  </a:lnTo>
                  <a:cubicBezTo>
                    <a:pt x="979" y="3728"/>
                    <a:pt x="521" y="3051"/>
                    <a:pt x="534" y="2344"/>
                  </a:cubicBezTo>
                  <a:cubicBezTo>
                    <a:pt x="534" y="2274"/>
                    <a:pt x="534" y="2204"/>
                    <a:pt x="547" y="2138"/>
                  </a:cubicBezTo>
                  <a:close/>
                  <a:moveTo>
                    <a:pt x="2486" y="2855"/>
                  </a:moveTo>
                  <a:lnTo>
                    <a:pt x="3425" y="3798"/>
                  </a:lnTo>
                  <a:cubicBezTo>
                    <a:pt x="3120" y="4030"/>
                    <a:pt x="2748" y="4156"/>
                    <a:pt x="2346" y="4156"/>
                  </a:cubicBezTo>
                  <a:cubicBezTo>
                    <a:pt x="2277" y="4156"/>
                    <a:pt x="2207" y="4156"/>
                    <a:pt x="2140" y="4143"/>
                  </a:cubicBezTo>
                  <a:lnTo>
                    <a:pt x="2486" y="2855"/>
                  </a:lnTo>
                  <a:close/>
                  <a:moveTo>
                    <a:pt x="2376" y="0"/>
                  </a:moveTo>
                  <a:cubicBezTo>
                    <a:pt x="1166" y="0"/>
                    <a:pt x="0" y="937"/>
                    <a:pt x="9" y="2344"/>
                  </a:cubicBezTo>
                  <a:cubicBezTo>
                    <a:pt x="0" y="3751"/>
                    <a:pt x="1166" y="4687"/>
                    <a:pt x="2376" y="4687"/>
                  </a:cubicBezTo>
                  <a:cubicBezTo>
                    <a:pt x="2950" y="4687"/>
                    <a:pt x="3534" y="4476"/>
                    <a:pt x="4006" y="4004"/>
                  </a:cubicBezTo>
                  <a:cubicBezTo>
                    <a:pt x="4102" y="3894"/>
                    <a:pt x="4102" y="3728"/>
                    <a:pt x="4006" y="3615"/>
                  </a:cubicBezTo>
                  <a:lnTo>
                    <a:pt x="2721" y="2344"/>
                  </a:lnTo>
                  <a:lnTo>
                    <a:pt x="4006" y="1059"/>
                  </a:lnTo>
                  <a:cubicBezTo>
                    <a:pt x="4102" y="960"/>
                    <a:pt x="4102" y="794"/>
                    <a:pt x="4006" y="684"/>
                  </a:cubicBezTo>
                  <a:cubicBezTo>
                    <a:pt x="3534" y="212"/>
                    <a:pt x="2950" y="0"/>
                    <a:pt x="23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4" name="Google Shape;314;p32"/>
          <p:cNvSpPr/>
          <p:nvPr/>
        </p:nvSpPr>
        <p:spPr>
          <a:xfrm flipH="1" rot="10800000">
            <a:off x="799325" y="1724375"/>
            <a:ext cx="1893293" cy="67825"/>
          </a:xfrm>
          <a:custGeom>
            <a:rect b="b" l="l" r="r" t="t"/>
            <a:pathLst>
              <a:path extrusionOk="0" fill="none" h="1" w="5962">
                <a:moveTo>
                  <a:pt x="0" y="1"/>
                </a:moveTo>
                <a:lnTo>
                  <a:pt x="5962"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33" title="Supercell Approaching Rural Road - Jim Reed.png"/>
          <p:cNvPicPr preferRelativeResize="0"/>
          <p:nvPr>
            <p:ph idx="2" type="pic"/>
          </p:nvPr>
        </p:nvPicPr>
        <p:blipFill rotWithShape="1">
          <a:blip r:embed="rId3">
            <a:alphaModFix/>
          </a:blip>
          <a:srcRect b="0" l="0" r="11134" t="0"/>
          <a:stretch/>
        </p:blipFill>
        <p:spPr>
          <a:xfrm flipH="1">
            <a:off x="537274" y="539500"/>
            <a:ext cx="5918701" cy="4320899"/>
          </a:xfrm>
          <a:prstGeom prst="rect">
            <a:avLst/>
          </a:prstGeom>
        </p:spPr>
      </p:pic>
      <p:sp>
        <p:nvSpPr>
          <p:cNvPr id="320" name="Google Shape;320;p33"/>
          <p:cNvSpPr/>
          <p:nvPr/>
        </p:nvSpPr>
        <p:spPr>
          <a:xfrm>
            <a:off x="2844475" y="1128975"/>
            <a:ext cx="5666100" cy="2885400"/>
          </a:xfrm>
          <a:prstGeom prst="rect">
            <a:avLst/>
          </a:prstGeom>
          <a:solidFill>
            <a:schemeClr val="accent4"/>
          </a:solidFill>
          <a:ln>
            <a:noFill/>
          </a:ln>
          <a:effectLst>
            <a:outerShdw blurRad="157163" rotWithShape="0" algn="bl" dir="4560000" dist="114300">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3"/>
          <p:cNvSpPr txBox="1"/>
          <p:nvPr>
            <p:ph idx="1" type="subTitle"/>
          </p:nvPr>
        </p:nvSpPr>
        <p:spPr>
          <a:xfrm>
            <a:off x="3953575" y="3182087"/>
            <a:ext cx="3943200" cy="404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How did we tackle the problem?</a:t>
            </a:r>
            <a:endParaRPr/>
          </a:p>
        </p:txBody>
      </p:sp>
      <p:grpSp>
        <p:nvGrpSpPr>
          <p:cNvPr id="322" name="Google Shape;322;p33"/>
          <p:cNvGrpSpPr/>
          <p:nvPr/>
        </p:nvGrpSpPr>
        <p:grpSpPr>
          <a:xfrm>
            <a:off x="7896778" y="537213"/>
            <a:ext cx="613849" cy="147600"/>
            <a:chOff x="7896778" y="539500"/>
            <a:chExt cx="613849" cy="147600"/>
          </a:xfrm>
        </p:grpSpPr>
        <p:sp>
          <p:nvSpPr>
            <p:cNvPr id="323" name="Google Shape;323;p33"/>
            <p:cNvSpPr/>
            <p:nvPr/>
          </p:nvSpPr>
          <p:spPr>
            <a:xfrm>
              <a:off x="7896778" y="539500"/>
              <a:ext cx="147600" cy="147600"/>
            </a:xfrm>
            <a:prstGeom prst="diamond">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3"/>
            <p:cNvSpPr/>
            <p:nvPr/>
          </p:nvSpPr>
          <p:spPr>
            <a:xfrm>
              <a:off x="8129903" y="539500"/>
              <a:ext cx="147600" cy="147600"/>
            </a:xfrm>
            <a:prstGeom prst="diamond">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3"/>
            <p:cNvSpPr/>
            <p:nvPr/>
          </p:nvSpPr>
          <p:spPr>
            <a:xfrm>
              <a:off x="8363027" y="539500"/>
              <a:ext cx="147600" cy="147600"/>
            </a:xfrm>
            <a:prstGeom prst="diamond">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26" name="Google Shape;326;p33"/>
          <p:cNvCxnSpPr/>
          <p:nvPr/>
        </p:nvCxnSpPr>
        <p:spPr>
          <a:xfrm>
            <a:off x="4060525" y="3039163"/>
            <a:ext cx="3729300" cy="0"/>
          </a:xfrm>
          <a:prstGeom prst="straightConnector1">
            <a:avLst/>
          </a:prstGeom>
          <a:noFill/>
          <a:ln cap="flat" cmpd="sng" w="9525">
            <a:solidFill>
              <a:schemeClr val="dk2"/>
            </a:solidFill>
            <a:prstDash val="solid"/>
            <a:round/>
            <a:headEnd len="med" w="med" type="none"/>
            <a:tailEnd len="med" w="med" type="none"/>
          </a:ln>
        </p:spPr>
      </p:cxnSp>
      <p:sp>
        <p:nvSpPr>
          <p:cNvPr id="327" name="Google Shape;327;p33"/>
          <p:cNvSpPr/>
          <p:nvPr/>
        </p:nvSpPr>
        <p:spPr>
          <a:xfrm>
            <a:off x="2015750" y="1754175"/>
            <a:ext cx="1635000" cy="16350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8" name="Google Shape;328;p33"/>
          <p:cNvSpPr txBox="1"/>
          <p:nvPr>
            <p:ph idx="3" type="title"/>
          </p:nvPr>
        </p:nvSpPr>
        <p:spPr>
          <a:xfrm>
            <a:off x="2286650" y="2150775"/>
            <a:ext cx="1093200" cy="84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grpSp>
        <p:nvGrpSpPr>
          <p:cNvPr id="329" name="Google Shape;329;p33"/>
          <p:cNvGrpSpPr/>
          <p:nvPr/>
        </p:nvGrpSpPr>
        <p:grpSpPr>
          <a:xfrm>
            <a:off x="7896778" y="537213"/>
            <a:ext cx="613849" cy="147600"/>
            <a:chOff x="7896778" y="539500"/>
            <a:chExt cx="613849" cy="147600"/>
          </a:xfrm>
        </p:grpSpPr>
        <p:sp>
          <p:nvSpPr>
            <p:cNvPr id="330" name="Google Shape;330;p33"/>
            <p:cNvSpPr/>
            <p:nvPr/>
          </p:nvSpPr>
          <p:spPr>
            <a:xfrm>
              <a:off x="7896778" y="539500"/>
              <a:ext cx="147600" cy="1476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3"/>
            <p:cNvSpPr/>
            <p:nvPr/>
          </p:nvSpPr>
          <p:spPr>
            <a:xfrm>
              <a:off x="8129903" y="539500"/>
              <a:ext cx="147600" cy="1476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3"/>
            <p:cNvSpPr/>
            <p:nvPr/>
          </p:nvSpPr>
          <p:spPr>
            <a:xfrm>
              <a:off x="8363027" y="539500"/>
              <a:ext cx="147600" cy="1476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 name="Google Shape;333;p33"/>
          <p:cNvSpPr txBox="1"/>
          <p:nvPr>
            <p:ph type="title"/>
          </p:nvPr>
        </p:nvSpPr>
        <p:spPr>
          <a:xfrm>
            <a:off x="3953575" y="1433988"/>
            <a:ext cx="3943200" cy="14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OUR</a:t>
            </a:r>
            <a:endParaRPr>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PROCESS</a:t>
            </a:r>
            <a:endParaRPr b="1">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DATA GENERATION</a:t>
            </a:r>
            <a:r>
              <a:rPr lang="en"/>
              <a:t> &amp; COLLECTION</a:t>
            </a:r>
            <a:endParaRPr/>
          </a:p>
        </p:txBody>
      </p:sp>
      <p:grpSp>
        <p:nvGrpSpPr>
          <p:cNvPr id="339" name="Google Shape;339;p34"/>
          <p:cNvGrpSpPr/>
          <p:nvPr/>
        </p:nvGrpSpPr>
        <p:grpSpPr>
          <a:xfrm>
            <a:off x="7896778" y="537213"/>
            <a:ext cx="613849" cy="147600"/>
            <a:chOff x="7896778" y="539500"/>
            <a:chExt cx="613849" cy="147600"/>
          </a:xfrm>
        </p:grpSpPr>
        <p:sp>
          <p:nvSpPr>
            <p:cNvPr id="340" name="Google Shape;340;p34"/>
            <p:cNvSpPr/>
            <p:nvPr/>
          </p:nvSpPr>
          <p:spPr>
            <a:xfrm>
              <a:off x="7896778" y="539500"/>
              <a:ext cx="147600" cy="1476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4"/>
            <p:cNvSpPr/>
            <p:nvPr/>
          </p:nvSpPr>
          <p:spPr>
            <a:xfrm>
              <a:off x="8129903" y="539500"/>
              <a:ext cx="147600" cy="147600"/>
            </a:xfrm>
            <a:prstGeom prst="diamond">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4"/>
            <p:cNvSpPr/>
            <p:nvPr/>
          </p:nvSpPr>
          <p:spPr>
            <a:xfrm>
              <a:off x="8363027" y="539500"/>
              <a:ext cx="147600" cy="1476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 name="Google Shape;343;p34"/>
          <p:cNvSpPr/>
          <p:nvPr/>
        </p:nvSpPr>
        <p:spPr>
          <a:xfrm rot="-5400000">
            <a:off x="2999480" y="3049355"/>
            <a:ext cx="2487451" cy="240"/>
          </a:xfrm>
          <a:custGeom>
            <a:rect b="b" l="l" r="r" t="t"/>
            <a:pathLst>
              <a:path extrusionOk="0" fill="none" h="1" w="5962">
                <a:moveTo>
                  <a:pt x="0" y="1"/>
                </a:moveTo>
                <a:lnTo>
                  <a:pt x="5962"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4"/>
          <p:cNvSpPr txBox="1"/>
          <p:nvPr/>
        </p:nvSpPr>
        <p:spPr>
          <a:xfrm>
            <a:off x="1258950" y="1314400"/>
            <a:ext cx="2298000" cy="51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700">
                <a:solidFill>
                  <a:schemeClr val="dk1"/>
                </a:solidFill>
                <a:latin typeface="Roboto Black"/>
                <a:ea typeface="Roboto Black"/>
                <a:cs typeface="Roboto Black"/>
                <a:sym typeface="Roboto Black"/>
              </a:rPr>
              <a:t>GENERATION</a:t>
            </a:r>
            <a:endParaRPr sz="1700">
              <a:solidFill>
                <a:schemeClr val="dk1"/>
              </a:solidFill>
              <a:latin typeface="Roboto Black"/>
              <a:ea typeface="Roboto Black"/>
              <a:cs typeface="Roboto Black"/>
              <a:sym typeface="Roboto Black"/>
            </a:endParaRPr>
          </a:p>
        </p:txBody>
      </p:sp>
      <p:sp>
        <p:nvSpPr>
          <p:cNvPr id="345" name="Google Shape;345;p34"/>
          <p:cNvSpPr txBox="1"/>
          <p:nvPr/>
        </p:nvSpPr>
        <p:spPr>
          <a:xfrm>
            <a:off x="5469600" y="1314400"/>
            <a:ext cx="2298000" cy="51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700">
                <a:solidFill>
                  <a:schemeClr val="dk1"/>
                </a:solidFill>
                <a:latin typeface="Roboto Black"/>
                <a:ea typeface="Roboto Black"/>
                <a:cs typeface="Roboto Black"/>
                <a:sym typeface="Roboto Black"/>
              </a:rPr>
              <a:t>COLLECTION</a:t>
            </a:r>
            <a:endParaRPr sz="1700">
              <a:solidFill>
                <a:schemeClr val="dk1"/>
              </a:solidFill>
              <a:latin typeface="Roboto Black"/>
              <a:ea typeface="Roboto Black"/>
              <a:cs typeface="Roboto Black"/>
              <a:sym typeface="Roboto Black"/>
            </a:endParaRPr>
          </a:p>
        </p:txBody>
      </p:sp>
      <p:sp>
        <p:nvSpPr>
          <p:cNvPr id="346" name="Google Shape;346;p34"/>
          <p:cNvSpPr txBox="1"/>
          <p:nvPr/>
        </p:nvSpPr>
        <p:spPr>
          <a:xfrm>
            <a:off x="4178400" y="1831900"/>
            <a:ext cx="4396500" cy="2940600"/>
          </a:xfrm>
          <a:prstGeom prst="rect">
            <a:avLst/>
          </a:prstGeom>
          <a:noFill/>
          <a:ln>
            <a:noFill/>
          </a:ln>
        </p:spPr>
        <p:txBody>
          <a:bodyPr anchorCtr="0" anchor="t" bIns="91425" lIns="91425" spcFirstLastPara="1" rIns="91425" wrap="square" tIns="91425">
            <a:noAutofit/>
          </a:bodyPr>
          <a:lstStyle/>
          <a:p>
            <a:pPr indent="0" lvl="0" marL="152400" rtl="0" algn="l">
              <a:lnSpc>
                <a:spcPct val="115000"/>
              </a:lnSpc>
              <a:spcBef>
                <a:spcPts val="600"/>
              </a:spcBef>
              <a:spcAft>
                <a:spcPts val="0"/>
              </a:spcAft>
              <a:buNone/>
            </a:pPr>
            <a:r>
              <a:rPr b="1" lang="en" sz="1300">
                <a:solidFill>
                  <a:schemeClr val="dk1"/>
                </a:solidFill>
              </a:rPr>
              <a:t>Data Sources</a:t>
            </a:r>
            <a:endParaRPr b="1" sz="1300">
              <a:solidFill>
                <a:schemeClr val="dk1"/>
              </a:solidFill>
              <a:latin typeface="Roboto"/>
              <a:ea typeface="Roboto"/>
              <a:cs typeface="Roboto"/>
              <a:sym typeface="Roboto"/>
            </a:endParaRPr>
          </a:p>
          <a:p>
            <a:pPr indent="-311150" lvl="0" marL="457200" rtl="0" algn="l">
              <a:lnSpc>
                <a:spcPct val="115000"/>
              </a:lnSpc>
              <a:spcBef>
                <a:spcPts val="600"/>
              </a:spcBef>
              <a:spcAft>
                <a:spcPts val="0"/>
              </a:spcAft>
              <a:buClr>
                <a:schemeClr val="dk1"/>
              </a:buClr>
              <a:buSzPts val="1300"/>
              <a:buFont typeface="Roboto"/>
              <a:buChar char="●"/>
            </a:pPr>
            <a:r>
              <a:rPr b="1" lang="en" sz="1300">
                <a:solidFill>
                  <a:schemeClr val="dk1"/>
                </a:solidFill>
              </a:rPr>
              <a:t>Static:</a:t>
            </a:r>
            <a:r>
              <a:rPr lang="en" sz="1300">
                <a:solidFill>
                  <a:schemeClr val="dk1"/>
                </a:solidFill>
                <a:latin typeface="Roboto"/>
                <a:ea typeface="Roboto"/>
                <a:cs typeface="Roboto"/>
                <a:sym typeface="Roboto"/>
              </a:rPr>
              <a:t> National Oceanic and Atmospheric Administration (NOAA) Storm Events Database</a:t>
            </a:r>
            <a:endParaRPr b="1" sz="1300">
              <a:solidFill>
                <a:schemeClr val="dk1"/>
              </a:solidFill>
              <a:latin typeface="Roboto"/>
              <a:ea typeface="Roboto"/>
              <a:cs typeface="Roboto"/>
              <a:sym typeface="Roboto"/>
            </a:endParaRPr>
          </a:p>
          <a:p>
            <a:pPr indent="-311150" lvl="1" marL="914400" rtl="0" algn="l">
              <a:lnSpc>
                <a:spcPct val="115000"/>
              </a:lnSpc>
              <a:spcBef>
                <a:spcPts val="0"/>
              </a:spcBef>
              <a:spcAft>
                <a:spcPts val="0"/>
              </a:spcAft>
              <a:buClr>
                <a:schemeClr val="dk1"/>
              </a:buClr>
              <a:buSzPts val="1300"/>
              <a:buFont typeface="Roboto"/>
              <a:buChar char="○"/>
            </a:pPr>
            <a:r>
              <a:rPr b="1" lang="en" sz="1300">
                <a:solidFill>
                  <a:schemeClr val="dk1"/>
                </a:solidFill>
                <a:latin typeface="Roboto"/>
                <a:ea typeface="Roboto"/>
                <a:cs typeface="Roboto"/>
                <a:sym typeface="Roboto"/>
              </a:rPr>
              <a:t>Format:</a:t>
            </a:r>
            <a:r>
              <a:rPr lang="en" sz="1300">
                <a:solidFill>
                  <a:schemeClr val="dk1"/>
                </a:solidFill>
                <a:latin typeface="Roboto"/>
                <a:ea typeface="Roboto"/>
                <a:cs typeface="Roboto"/>
                <a:sym typeface="Roboto"/>
              </a:rPr>
              <a:t> Structured</a:t>
            </a:r>
            <a:endParaRPr sz="1300">
              <a:solidFill>
                <a:schemeClr val="dk1"/>
              </a:solidFill>
              <a:latin typeface="Roboto"/>
              <a:ea typeface="Roboto"/>
              <a:cs typeface="Roboto"/>
              <a:sym typeface="Roboto"/>
            </a:endParaRPr>
          </a:p>
          <a:p>
            <a:pPr indent="-311150" lvl="1" marL="914400" rtl="0" algn="l">
              <a:lnSpc>
                <a:spcPct val="115000"/>
              </a:lnSpc>
              <a:spcBef>
                <a:spcPts val="0"/>
              </a:spcBef>
              <a:spcAft>
                <a:spcPts val="0"/>
              </a:spcAft>
              <a:buClr>
                <a:schemeClr val="dk1"/>
              </a:buClr>
              <a:buSzPts val="1300"/>
              <a:buFont typeface="Roboto"/>
              <a:buChar char="○"/>
            </a:pPr>
            <a:r>
              <a:rPr b="1" lang="en" sz="1300">
                <a:solidFill>
                  <a:schemeClr val="dk1"/>
                </a:solidFill>
                <a:latin typeface="Roboto"/>
                <a:ea typeface="Roboto"/>
                <a:cs typeface="Roboto"/>
                <a:sym typeface="Roboto"/>
              </a:rPr>
              <a:t>Availability:</a:t>
            </a:r>
            <a:r>
              <a:rPr lang="en" sz="1300">
                <a:solidFill>
                  <a:schemeClr val="dk1"/>
                </a:solidFill>
                <a:latin typeface="Roboto"/>
                <a:ea typeface="Roboto"/>
                <a:cs typeface="Roboto"/>
                <a:sym typeface="Roboto"/>
              </a:rPr>
              <a:t> Historical(1950-2024) &amp; Public</a:t>
            </a:r>
            <a:endParaRPr sz="1300">
              <a:solidFill>
                <a:schemeClr val="dk1"/>
              </a:solidFill>
              <a:latin typeface="Roboto"/>
              <a:ea typeface="Roboto"/>
              <a:cs typeface="Roboto"/>
              <a:sym typeface="Roboto"/>
            </a:endParaRPr>
          </a:p>
          <a:p>
            <a:pPr indent="-311150" lvl="1" marL="914400" rtl="0" algn="l">
              <a:lnSpc>
                <a:spcPct val="150000"/>
              </a:lnSpc>
              <a:spcBef>
                <a:spcPts val="0"/>
              </a:spcBef>
              <a:spcAft>
                <a:spcPts val="0"/>
              </a:spcAft>
              <a:buClr>
                <a:schemeClr val="dk1"/>
              </a:buClr>
              <a:buSzPts val="1300"/>
              <a:buFont typeface="Roboto"/>
              <a:buChar char="○"/>
            </a:pPr>
            <a:r>
              <a:rPr b="1" lang="en" sz="1300">
                <a:solidFill>
                  <a:schemeClr val="dk1"/>
                </a:solidFill>
                <a:latin typeface="Roboto"/>
                <a:ea typeface="Roboto"/>
                <a:cs typeface="Roboto"/>
                <a:sym typeface="Roboto"/>
              </a:rPr>
              <a:t>Dataset Size:</a:t>
            </a:r>
            <a:r>
              <a:rPr lang="en" sz="1300">
                <a:solidFill>
                  <a:schemeClr val="dk1"/>
                </a:solidFill>
                <a:latin typeface="Roboto"/>
                <a:ea typeface="Roboto"/>
                <a:cs typeface="Roboto"/>
                <a:sym typeface="Roboto"/>
              </a:rPr>
              <a:t> 2.9 million records, 50 features</a:t>
            </a:r>
            <a:endParaRPr sz="1300">
              <a:solidFill>
                <a:schemeClr val="dk1"/>
              </a:solidFill>
              <a:latin typeface="Roboto"/>
              <a:ea typeface="Roboto"/>
              <a:cs typeface="Roboto"/>
              <a:sym typeface="Roboto"/>
            </a:endParaRPr>
          </a:p>
          <a:p>
            <a:pPr indent="-311150" lvl="0" marL="457200" rtl="0" algn="l">
              <a:lnSpc>
                <a:spcPct val="115000"/>
              </a:lnSpc>
              <a:spcBef>
                <a:spcPts val="0"/>
              </a:spcBef>
              <a:spcAft>
                <a:spcPts val="0"/>
              </a:spcAft>
              <a:buClr>
                <a:schemeClr val="dk1"/>
              </a:buClr>
              <a:buSzPts val="1300"/>
              <a:buFont typeface="Roboto"/>
              <a:buChar char="●"/>
            </a:pPr>
            <a:r>
              <a:rPr b="1" lang="en" sz="1300">
                <a:solidFill>
                  <a:schemeClr val="dk1"/>
                </a:solidFill>
              </a:rPr>
              <a:t>Streaming:</a:t>
            </a:r>
            <a:r>
              <a:rPr lang="en" sz="1300">
                <a:solidFill>
                  <a:schemeClr val="dk1"/>
                </a:solidFill>
                <a:latin typeface="Roboto"/>
                <a:ea typeface="Roboto"/>
                <a:cs typeface="Roboto"/>
                <a:sym typeface="Roboto"/>
              </a:rPr>
              <a:t> National Weather Service (NWS) API</a:t>
            </a:r>
            <a:endParaRPr sz="1300">
              <a:solidFill>
                <a:schemeClr val="dk1"/>
              </a:solidFill>
              <a:latin typeface="Roboto"/>
              <a:ea typeface="Roboto"/>
              <a:cs typeface="Roboto"/>
              <a:sym typeface="Roboto"/>
            </a:endParaRPr>
          </a:p>
          <a:p>
            <a:pPr indent="-311150" lvl="1" marL="914400" rtl="0" algn="l">
              <a:lnSpc>
                <a:spcPct val="115000"/>
              </a:lnSpc>
              <a:spcBef>
                <a:spcPts val="0"/>
              </a:spcBef>
              <a:spcAft>
                <a:spcPts val="0"/>
              </a:spcAft>
              <a:buClr>
                <a:schemeClr val="dk1"/>
              </a:buClr>
              <a:buSzPts val="1300"/>
              <a:buFont typeface="Roboto"/>
              <a:buChar char="○"/>
            </a:pPr>
            <a:r>
              <a:rPr b="1" lang="en" sz="1300">
                <a:solidFill>
                  <a:schemeClr val="dk1"/>
                </a:solidFill>
                <a:latin typeface="Roboto"/>
                <a:ea typeface="Roboto"/>
                <a:cs typeface="Roboto"/>
                <a:sym typeface="Roboto"/>
              </a:rPr>
              <a:t>Format: </a:t>
            </a:r>
            <a:r>
              <a:rPr lang="en" sz="1300">
                <a:solidFill>
                  <a:schemeClr val="dk1"/>
                </a:solidFill>
                <a:latin typeface="Roboto"/>
                <a:ea typeface="Roboto"/>
                <a:cs typeface="Roboto"/>
                <a:sym typeface="Roboto"/>
              </a:rPr>
              <a:t>Semi-Structured</a:t>
            </a:r>
            <a:endParaRPr sz="1300">
              <a:solidFill>
                <a:schemeClr val="dk1"/>
              </a:solidFill>
              <a:latin typeface="Roboto"/>
              <a:ea typeface="Roboto"/>
              <a:cs typeface="Roboto"/>
              <a:sym typeface="Roboto"/>
            </a:endParaRPr>
          </a:p>
          <a:p>
            <a:pPr indent="-311150" lvl="1" marL="914400" rtl="0" algn="l">
              <a:lnSpc>
                <a:spcPct val="115000"/>
              </a:lnSpc>
              <a:spcBef>
                <a:spcPts val="0"/>
              </a:spcBef>
              <a:spcAft>
                <a:spcPts val="0"/>
              </a:spcAft>
              <a:buClr>
                <a:schemeClr val="dk1"/>
              </a:buClr>
              <a:buSzPts val="1300"/>
              <a:buFont typeface="Roboto"/>
              <a:buChar char="○"/>
            </a:pPr>
            <a:r>
              <a:rPr b="1" lang="en" sz="1300">
                <a:solidFill>
                  <a:schemeClr val="dk1"/>
                </a:solidFill>
                <a:latin typeface="Roboto"/>
                <a:ea typeface="Roboto"/>
                <a:cs typeface="Roboto"/>
                <a:sym typeface="Roboto"/>
              </a:rPr>
              <a:t>Availability:</a:t>
            </a:r>
            <a:r>
              <a:rPr lang="en" sz="1300">
                <a:solidFill>
                  <a:schemeClr val="dk1"/>
                </a:solidFill>
                <a:latin typeface="Roboto"/>
                <a:ea typeface="Roboto"/>
                <a:cs typeface="Roboto"/>
                <a:sym typeface="Roboto"/>
              </a:rPr>
              <a:t> Live &amp; Public</a:t>
            </a:r>
            <a:endParaRPr sz="1300">
              <a:solidFill>
                <a:schemeClr val="dk1"/>
              </a:solidFill>
              <a:latin typeface="Roboto"/>
              <a:ea typeface="Roboto"/>
              <a:cs typeface="Roboto"/>
              <a:sym typeface="Roboto"/>
            </a:endParaRPr>
          </a:p>
          <a:p>
            <a:pPr indent="-311150" lvl="1" marL="914400" rtl="0" algn="l">
              <a:lnSpc>
                <a:spcPct val="115000"/>
              </a:lnSpc>
              <a:spcBef>
                <a:spcPts val="0"/>
              </a:spcBef>
              <a:spcAft>
                <a:spcPts val="0"/>
              </a:spcAft>
              <a:buClr>
                <a:schemeClr val="dk1"/>
              </a:buClr>
              <a:buSzPts val="1300"/>
              <a:buFont typeface="Roboto"/>
              <a:buChar char="○"/>
            </a:pPr>
            <a:r>
              <a:rPr b="1" lang="en" sz="1300">
                <a:solidFill>
                  <a:schemeClr val="dk1"/>
                </a:solidFill>
                <a:latin typeface="Roboto"/>
                <a:ea typeface="Roboto"/>
                <a:cs typeface="Roboto"/>
                <a:sym typeface="Roboto"/>
              </a:rPr>
              <a:t>Dataset Size:</a:t>
            </a:r>
            <a:r>
              <a:rPr lang="en" sz="1300">
                <a:solidFill>
                  <a:schemeClr val="dk1"/>
                </a:solidFill>
                <a:latin typeface="Roboto"/>
                <a:ea typeface="Roboto"/>
                <a:cs typeface="Roboto"/>
                <a:sym typeface="Roboto"/>
              </a:rPr>
              <a:t> 500 records, 19 features</a:t>
            </a:r>
            <a:endParaRPr sz="1300">
              <a:solidFill>
                <a:schemeClr val="dk1"/>
              </a:solidFill>
              <a:latin typeface="Roboto"/>
              <a:ea typeface="Roboto"/>
              <a:cs typeface="Roboto"/>
              <a:sym typeface="Roboto"/>
            </a:endParaRPr>
          </a:p>
          <a:p>
            <a:pPr indent="0" lvl="0" marL="914400" rtl="0" algn="l">
              <a:lnSpc>
                <a:spcPct val="115000"/>
              </a:lnSpc>
              <a:spcBef>
                <a:spcPts val="300"/>
              </a:spcBef>
              <a:spcAft>
                <a:spcPts val="0"/>
              </a:spcAft>
              <a:buNone/>
            </a:pPr>
            <a:r>
              <a:t/>
            </a:r>
            <a:endParaRPr sz="1300">
              <a:solidFill>
                <a:schemeClr val="dk1"/>
              </a:solidFill>
              <a:latin typeface="Roboto"/>
              <a:ea typeface="Roboto"/>
              <a:cs typeface="Roboto"/>
              <a:sym typeface="Roboto"/>
            </a:endParaRPr>
          </a:p>
          <a:p>
            <a:pPr indent="0" lvl="0" marL="457200" rtl="0" algn="l">
              <a:spcBef>
                <a:spcPts val="900"/>
              </a:spcBef>
              <a:spcAft>
                <a:spcPts val="0"/>
              </a:spcAft>
              <a:buNone/>
            </a:pPr>
            <a:r>
              <a:t/>
            </a:r>
            <a:endParaRPr b="1" sz="1300">
              <a:solidFill>
                <a:schemeClr val="dk1"/>
              </a:solidFill>
              <a:latin typeface="Roboto"/>
              <a:ea typeface="Roboto"/>
              <a:cs typeface="Roboto"/>
              <a:sym typeface="Roboto"/>
            </a:endParaRPr>
          </a:p>
        </p:txBody>
      </p:sp>
      <p:sp>
        <p:nvSpPr>
          <p:cNvPr id="347" name="Google Shape;347;p34"/>
          <p:cNvSpPr txBox="1"/>
          <p:nvPr/>
        </p:nvSpPr>
        <p:spPr>
          <a:xfrm>
            <a:off x="720000" y="1937375"/>
            <a:ext cx="3593400" cy="2224200"/>
          </a:xfrm>
          <a:prstGeom prst="rect">
            <a:avLst/>
          </a:prstGeom>
          <a:noFill/>
          <a:ln>
            <a:noFill/>
          </a:ln>
        </p:spPr>
        <p:txBody>
          <a:bodyPr anchorCtr="0" anchor="t" bIns="91425" lIns="91425" spcFirstLastPara="1" rIns="91425" wrap="square" tIns="91425">
            <a:spAutoFit/>
          </a:bodyPr>
          <a:lstStyle/>
          <a:p>
            <a:pPr indent="-311150" lvl="0" marL="457200" rtl="0" algn="l">
              <a:lnSpc>
                <a:spcPct val="150000"/>
              </a:lnSpc>
              <a:spcBef>
                <a:spcPts val="600"/>
              </a:spcBef>
              <a:spcAft>
                <a:spcPts val="0"/>
              </a:spcAft>
              <a:buClr>
                <a:schemeClr val="dk1"/>
              </a:buClr>
              <a:buSzPts val="1300"/>
              <a:buFont typeface="Roboto"/>
              <a:buChar char="●"/>
            </a:pPr>
            <a:r>
              <a:rPr b="1" lang="en" sz="1300">
                <a:solidFill>
                  <a:schemeClr val="dk1"/>
                </a:solidFill>
                <a:latin typeface="Roboto"/>
                <a:ea typeface="Roboto"/>
                <a:cs typeface="Roboto"/>
                <a:sym typeface="Roboto"/>
              </a:rPr>
              <a:t>The Beginning of the Data Lifecycle</a:t>
            </a:r>
            <a:endParaRPr b="1" sz="1300">
              <a:solidFill>
                <a:schemeClr val="dk1"/>
              </a:solidFill>
              <a:latin typeface="Roboto"/>
              <a:ea typeface="Roboto"/>
              <a:cs typeface="Roboto"/>
              <a:sym typeface="Roboto"/>
            </a:endParaRPr>
          </a:p>
          <a:p>
            <a:pPr indent="-311150" lvl="0" marL="457200" rtl="0" algn="l">
              <a:lnSpc>
                <a:spcPct val="150000"/>
              </a:lnSpc>
              <a:spcBef>
                <a:spcPts val="0"/>
              </a:spcBef>
              <a:spcAft>
                <a:spcPts val="0"/>
              </a:spcAft>
              <a:buClr>
                <a:schemeClr val="dk1"/>
              </a:buClr>
              <a:buSzPts val="1300"/>
              <a:buChar char="●"/>
            </a:pPr>
            <a:r>
              <a:rPr b="1" lang="en" sz="1300">
                <a:solidFill>
                  <a:schemeClr val="dk1"/>
                </a:solidFill>
                <a:latin typeface="Roboto"/>
                <a:ea typeface="Roboto"/>
                <a:cs typeface="Roboto"/>
                <a:sym typeface="Roboto"/>
              </a:rPr>
              <a:t>Key Sources of Storm Events Data</a:t>
            </a:r>
            <a:endParaRPr b="1" sz="1300">
              <a:solidFill>
                <a:schemeClr val="dk1"/>
              </a:solidFill>
              <a:latin typeface="Roboto"/>
              <a:ea typeface="Roboto"/>
              <a:cs typeface="Roboto"/>
              <a:sym typeface="Roboto"/>
            </a:endParaRPr>
          </a:p>
          <a:p>
            <a:pPr indent="-311150" lvl="1" marL="914400" rtl="0" algn="l">
              <a:lnSpc>
                <a:spcPct val="150000"/>
              </a:lnSpc>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Weather Sensors</a:t>
            </a:r>
            <a:endParaRPr sz="1300">
              <a:solidFill>
                <a:schemeClr val="dk1"/>
              </a:solidFill>
              <a:latin typeface="Roboto"/>
              <a:ea typeface="Roboto"/>
              <a:cs typeface="Roboto"/>
              <a:sym typeface="Roboto"/>
            </a:endParaRPr>
          </a:p>
          <a:p>
            <a:pPr indent="-311150" lvl="1" marL="914400" rtl="0" algn="l">
              <a:lnSpc>
                <a:spcPct val="150000"/>
              </a:lnSpc>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Radars</a:t>
            </a:r>
            <a:endParaRPr sz="1300">
              <a:solidFill>
                <a:schemeClr val="dk1"/>
              </a:solidFill>
              <a:latin typeface="Roboto"/>
              <a:ea typeface="Roboto"/>
              <a:cs typeface="Roboto"/>
              <a:sym typeface="Roboto"/>
            </a:endParaRPr>
          </a:p>
          <a:p>
            <a:pPr indent="-311150" lvl="1" marL="914400" rtl="0" algn="l">
              <a:lnSpc>
                <a:spcPct val="150000"/>
              </a:lnSpc>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Historical Databases</a:t>
            </a:r>
            <a:endParaRPr sz="1300">
              <a:solidFill>
                <a:schemeClr val="dk1"/>
              </a:solidFill>
              <a:latin typeface="Roboto"/>
              <a:ea typeface="Roboto"/>
              <a:cs typeface="Roboto"/>
              <a:sym typeface="Roboto"/>
            </a:endParaRPr>
          </a:p>
          <a:p>
            <a:pPr indent="-311150" lvl="1" marL="914400" rtl="0" algn="l">
              <a:lnSpc>
                <a:spcPct val="150000"/>
              </a:lnSpc>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Various other IoT Devices</a:t>
            </a:r>
            <a:endParaRPr sz="1300">
              <a:solidFill>
                <a:schemeClr val="dk1"/>
              </a:solidFill>
              <a:latin typeface="Roboto"/>
              <a:ea typeface="Roboto"/>
              <a:cs typeface="Roboto"/>
              <a:sym typeface="Roboto"/>
            </a:endParaRPr>
          </a:p>
          <a:p>
            <a:pPr indent="0" lvl="0" marL="914400" rtl="0" algn="l">
              <a:lnSpc>
                <a:spcPct val="115000"/>
              </a:lnSpc>
              <a:spcBef>
                <a:spcPts val="300"/>
              </a:spcBef>
              <a:spcAft>
                <a:spcPts val="0"/>
              </a:spcAft>
              <a:buNone/>
            </a:pPr>
            <a:r>
              <a:t/>
            </a:r>
            <a:endParaRPr sz="1300">
              <a:solidFill>
                <a:schemeClr val="dk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limate-resilient Public Infrastructure Thesis Defense by Slidesgo">
  <a:themeElements>
    <a:clrScheme name="Simple Light">
      <a:dk1>
        <a:srgbClr val="303942"/>
      </a:dk1>
      <a:lt1>
        <a:srgbClr val="F5F5F5"/>
      </a:lt1>
      <a:dk2>
        <a:srgbClr val="6C6465"/>
      </a:dk2>
      <a:lt2>
        <a:srgbClr val="45525F"/>
      </a:lt2>
      <a:accent1>
        <a:srgbClr val="8D8E92"/>
      </a:accent1>
      <a:accent2>
        <a:srgbClr val="5E7082"/>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